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51"/>
  </p:notesMasterIdLst>
  <p:sldIdLst>
    <p:sldId id="256" r:id="rId5"/>
    <p:sldId id="269" r:id="rId6"/>
    <p:sldId id="297" r:id="rId7"/>
    <p:sldId id="322" r:id="rId8"/>
    <p:sldId id="302" r:id="rId9"/>
    <p:sldId id="270" r:id="rId10"/>
    <p:sldId id="266" r:id="rId11"/>
    <p:sldId id="258" r:id="rId12"/>
    <p:sldId id="321" r:id="rId13"/>
    <p:sldId id="267" r:id="rId14"/>
    <p:sldId id="260" r:id="rId15"/>
    <p:sldId id="282" r:id="rId16"/>
    <p:sldId id="276" r:id="rId17"/>
    <p:sldId id="324" r:id="rId18"/>
    <p:sldId id="268" r:id="rId19"/>
    <p:sldId id="278" r:id="rId20"/>
    <p:sldId id="316" r:id="rId21"/>
    <p:sldId id="317" r:id="rId22"/>
    <p:sldId id="274" r:id="rId23"/>
    <p:sldId id="275" r:id="rId24"/>
    <p:sldId id="318" r:id="rId25"/>
    <p:sldId id="271" r:id="rId26"/>
    <p:sldId id="308" r:id="rId27"/>
    <p:sldId id="272" r:id="rId28"/>
    <p:sldId id="273" r:id="rId29"/>
    <p:sldId id="319" r:id="rId30"/>
    <p:sldId id="309" r:id="rId31"/>
    <p:sldId id="286" r:id="rId32"/>
    <p:sldId id="289" r:id="rId33"/>
    <p:sldId id="310" r:id="rId34"/>
    <p:sldId id="290" r:id="rId35"/>
    <p:sldId id="288" r:id="rId36"/>
    <p:sldId id="291" r:id="rId37"/>
    <p:sldId id="323" r:id="rId38"/>
    <p:sldId id="280" r:id="rId39"/>
    <p:sldId id="326" r:id="rId40"/>
    <p:sldId id="312" r:id="rId41"/>
    <p:sldId id="327" r:id="rId42"/>
    <p:sldId id="311" r:id="rId43"/>
    <p:sldId id="313" r:id="rId44"/>
    <p:sldId id="314" r:id="rId45"/>
    <p:sldId id="315" r:id="rId46"/>
    <p:sldId id="295" r:id="rId47"/>
    <p:sldId id="265" r:id="rId48"/>
    <p:sldId id="296" r:id="rId49"/>
    <p:sldId id="328" r:id="rId5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tay Tsabary" initials="IT" lastIdx="6" clrIdx="0">
    <p:extLst>
      <p:ext uri="{19B8F6BF-5375-455C-9EA6-DF929625EA0E}">
        <p15:presenceInfo xmlns:p15="http://schemas.microsoft.com/office/powerpoint/2012/main" userId="0cf02d29c5e245dc" providerId="Windows Live"/>
      </p:ext>
    </p:extLst>
  </p:cmAuthor>
  <p:cmAuthor id="2" name="Barak Gahtan" initials="BG" lastIdx="10" clrIdx="1">
    <p:extLst>
      <p:ext uri="{19B8F6BF-5375-455C-9EA6-DF929625EA0E}">
        <p15:presenceInfo xmlns:p15="http://schemas.microsoft.com/office/powerpoint/2012/main" userId="25dbe8fdb05435e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2D0D4F-E93B-4669-81B8-F7FC6B9E2AAC}" v="29" dt="2020-01-14T09:44:08.6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62" autoAdjust="0"/>
    <p:restoredTop sz="90895"/>
  </p:normalViewPr>
  <p:slideViewPr>
    <p:cSldViewPr snapToGrid="0" snapToObjects="1">
      <p:cViewPr varScale="1">
        <p:scale>
          <a:sx n="106" d="100"/>
          <a:sy n="106" d="100"/>
        </p:scale>
        <p:origin x="96" y="1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6/11/relationships/changesInfo" Target="changesInfos/changesInfo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or David" userId="6cf6b667-4c09-4aef-90d7-14ba6764da5d" providerId="ADAL" clId="{342D0D4F-E93B-4669-81B8-F7FC6B9E2AAC}"/>
    <pc:docChg chg="undo custSel addSld delSld modSld">
      <pc:chgData name="Lior David" userId="6cf6b667-4c09-4aef-90d7-14ba6764da5d" providerId="ADAL" clId="{342D0D4F-E93B-4669-81B8-F7FC6B9E2AAC}" dt="2020-01-14T09:44:09.625" v="65" actId="478"/>
      <pc:docMkLst>
        <pc:docMk/>
      </pc:docMkLst>
      <pc:sldChg chg="add del setBg">
        <pc:chgData name="Lior David" userId="6cf6b667-4c09-4aef-90d7-14ba6764da5d" providerId="ADAL" clId="{342D0D4F-E93B-4669-81B8-F7FC6B9E2AAC}" dt="2020-01-11T09:59:47.812" v="2" actId="47"/>
        <pc:sldMkLst>
          <pc:docMk/>
          <pc:sldMk cId="2237353784" sldId="262"/>
        </pc:sldMkLst>
      </pc:sldChg>
      <pc:sldChg chg="addSp delSp modSp addAnim delAnim modAnim">
        <pc:chgData name="Lior David" userId="6cf6b667-4c09-4aef-90d7-14ba6764da5d" providerId="ADAL" clId="{342D0D4F-E93B-4669-81B8-F7FC6B9E2AAC}" dt="2020-01-14T09:41:08.020" v="57" actId="478"/>
        <pc:sldMkLst>
          <pc:docMk/>
          <pc:sldMk cId="1177042955" sldId="286"/>
        </pc:sldMkLst>
        <pc:spChg chg="mod">
          <ac:chgData name="Lior David" userId="6cf6b667-4c09-4aef-90d7-14ba6764da5d" providerId="ADAL" clId="{342D0D4F-E93B-4669-81B8-F7FC6B9E2AAC}" dt="2020-01-12T11:01:25.651" v="47" actId="20577"/>
          <ac:spMkLst>
            <pc:docMk/>
            <pc:sldMk cId="1177042955" sldId="286"/>
            <ac:spMk id="3" creationId="{99C83144-DCF4-4C55-86CA-88C0F1A0D6C8}"/>
          </ac:spMkLst>
        </pc:spChg>
        <pc:spChg chg="mod">
          <ac:chgData name="Lior David" userId="6cf6b667-4c09-4aef-90d7-14ba6764da5d" providerId="ADAL" clId="{342D0D4F-E93B-4669-81B8-F7FC6B9E2AAC}" dt="2020-01-12T11:01:22.421" v="46" actId="20577"/>
          <ac:spMkLst>
            <pc:docMk/>
            <pc:sldMk cId="1177042955" sldId="286"/>
            <ac:spMk id="4" creationId="{BCF18397-7BE4-4DDF-89DF-2B92D53A0562}"/>
          </ac:spMkLst>
        </pc:spChg>
        <pc:spChg chg="add del">
          <ac:chgData name="Lior David" userId="6cf6b667-4c09-4aef-90d7-14ba6764da5d" providerId="ADAL" clId="{342D0D4F-E93B-4669-81B8-F7FC6B9E2AAC}" dt="2020-01-14T09:41:06.892" v="54" actId="478"/>
          <ac:spMkLst>
            <pc:docMk/>
            <pc:sldMk cId="1177042955" sldId="286"/>
            <ac:spMk id="23" creationId="{8C634A0A-ED84-4650-8721-4AC22001F450}"/>
          </ac:spMkLst>
        </pc:spChg>
        <pc:spChg chg="add del">
          <ac:chgData name="Lior David" userId="6cf6b667-4c09-4aef-90d7-14ba6764da5d" providerId="ADAL" clId="{342D0D4F-E93B-4669-81B8-F7FC6B9E2AAC}" dt="2020-01-14T09:41:08.020" v="57" actId="478"/>
          <ac:spMkLst>
            <pc:docMk/>
            <pc:sldMk cId="1177042955" sldId="286"/>
            <ac:spMk id="30" creationId="{2F48B819-3AE3-4ED1-8D55-73BB61F944B5}"/>
          </ac:spMkLst>
        </pc:spChg>
        <pc:spChg chg="add del mod">
          <ac:chgData name="Lior David" userId="6cf6b667-4c09-4aef-90d7-14ba6764da5d" providerId="ADAL" clId="{342D0D4F-E93B-4669-81B8-F7FC6B9E2AAC}" dt="2020-01-14T09:41:07.110" v="55" actId="478"/>
          <ac:spMkLst>
            <pc:docMk/>
            <pc:sldMk cId="1177042955" sldId="286"/>
            <ac:spMk id="33" creationId="{B0F5AE4C-A677-473D-BBD9-9EF0A87B3265}"/>
          </ac:spMkLst>
        </pc:spChg>
      </pc:sldChg>
      <pc:sldChg chg="addSp delSp modSp">
        <pc:chgData name="Lior David" userId="6cf6b667-4c09-4aef-90d7-14ba6764da5d" providerId="ADAL" clId="{342D0D4F-E93B-4669-81B8-F7FC6B9E2AAC}" dt="2020-01-11T10:03:31.010" v="45" actId="1038"/>
        <pc:sldMkLst>
          <pc:docMk/>
          <pc:sldMk cId="1186287802" sldId="296"/>
        </pc:sldMkLst>
        <pc:spChg chg="mod">
          <ac:chgData name="Lior David" userId="6cf6b667-4c09-4aef-90d7-14ba6764da5d" providerId="ADAL" clId="{342D0D4F-E93B-4669-81B8-F7FC6B9E2AAC}" dt="2020-01-11T10:03:31.010" v="45" actId="1038"/>
          <ac:spMkLst>
            <pc:docMk/>
            <pc:sldMk cId="1186287802" sldId="296"/>
            <ac:spMk id="2" creationId="{C5E32EA5-7B92-2044-89A3-A2B331603A84}"/>
          </ac:spMkLst>
        </pc:spChg>
        <pc:picChg chg="add">
          <ac:chgData name="Lior David" userId="6cf6b667-4c09-4aef-90d7-14ba6764da5d" providerId="ADAL" clId="{342D0D4F-E93B-4669-81B8-F7FC6B9E2AAC}" dt="2020-01-11T10:02:44.265" v="24"/>
          <ac:picMkLst>
            <pc:docMk/>
            <pc:sldMk cId="1186287802" sldId="296"/>
            <ac:picMk id="3" creationId="{1B90E928-875F-4594-9D00-361597D8E0D9}"/>
          </ac:picMkLst>
        </pc:picChg>
        <pc:picChg chg="del">
          <ac:chgData name="Lior David" userId="6cf6b667-4c09-4aef-90d7-14ba6764da5d" providerId="ADAL" clId="{342D0D4F-E93B-4669-81B8-F7FC6B9E2AAC}" dt="2020-01-11T10:02:38.170" v="22" actId="478"/>
          <ac:picMkLst>
            <pc:docMk/>
            <pc:sldMk cId="1186287802" sldId="296"/>
            <ac:picMk id="7170" creationId="{D67BBDD4-42FB-4BE8-93BE-381419BC8A6E}"/>
          </ac:picMkLst>
        </pc:picChg>
      </pc:sldChg>
      <pc:sldChg chg="addSp delSp modSp addAnim delAnim modAnim">
        <pc:chgData name="Lior David" userId="6cf6b667-4c09-4aef-90d7-14ba6764da5d" providerId="ADAL" clId="{342D0D4F-E93B-4669-81B8-F7FC6B9E2AAC}" dt="2020-01-14T09:44:09.625" v="65" actId="478"/>
        <pc:sldMkLst>
          <pc:docMk/>
          <pc:sldMk cId="497472668" sldId="310"/>
        </pc:sldMkLst>
        <pc:spChg chg="mod">
          <ac:chgData name="Lior David" userId="6cf6b667-4c09-4aef-90d7-14ba6764da5d" providerId="ADAL" clId="{342D0D4F-E93B-4669-81B8-F7FC6B9E2AAC}" dt="2020-01-12T11:01:32.910" v="49" actId="20577"/>
          <ac:spMkLst>
            <pc:docMk/>
            <pc:sldMk cId="497472668" sldId="310"/>
            <ac:spMk id="3" creationId="{99C83144-DCF4-4C55-86CA-88C0F1A0D6C8}"/>
          </ac:spMkLst>
        </pc:spChg>
        <pc:spChg chg="mod">
          <ac:chgData name="Lior David" userId="6cf6b667-4c09-4aef-90d7-14ba6764da5d" providerId="ADAL" clId="{342D0D4F-E93B-4669-81B8-F7FC6B9E2AAC}" dt="2020-01-12T11:01:29.990" v="48" actId="20577"/>
          <ac:spMkLst>
            <pc:docMk/>
            <pc:sldMk cId="497472668" sldId="310"/>
            <ac:spMk id="4" creationId="{BCF18397-7BE4-4DDF-89DF-2B92D53A0562}"/>
          </ac:spMkLst>
        </pc:spChg>
        <pc:spChg chg="add del mod">
          <ac:chgData name="Lior David" userId="6cf6b667-4c09-4aef-90d7-14ba6764da5d" providerId="ADAL" clId="{342D0D4F-E93B-4669-81B8-F7FC6B9E2AAC}" dt="2020-01-14T09:44:08.267" v="62" actId="478"/>
          <ac:spMkLst>
            <pc:docMk/>
            <pc:sldMk cId="497472668" sldId="310"/>
            <ac:spMk id="26" creationId="{EAD45EE7-36B3-3742-8283-917A8F2651E4}"/>
          </ac:spMkLst>
        </pc:spChg>
        <pc:spChg chg="add del">
          <ac:chgData name="Lior David" userId="6cf6b667-4c09-4aef-90d7-14ba6764da5d" providerId="ADAL" clId="{342D0D4F-E93B-4669-81B8-F7FC6B9E2AAC}" dt="2020-01-14T09:44:09.117" v="64" actId="478"/>
          <ac:spMkLst>
            <pc:docMk/>
            <pc:sldMk cId="497472668" sldId="310"/>
            <ac:spMk id="27" creationId="{50AC9FC5-7C2B-134F-A42C-A10460C2B775}"/>
          </ac:spMkLst>
        </pc:spChg>
        <pc:spChg chg="add del">
          <ac:chgData name="Lior David" userId="6cf6b667-4c09-4aef-90d7-14ba6764da5d" providerId="ADAL" clId="{342D0D4F-E93B-4669-81B8-F7FC6B9E2AAC}" dt="2020-01-14T09:44:09.625" v="65" actId="478"/>
          <ac:spMkLst>
            <pc:docMk/>
            <pc:sldMk cId="497472668" sldId="310"/>
            <ac:spMk id="30" creationId="{2F48B819-3AE3-4ED1-8D55-73BB61F944B5}"/>
          </ac:spMkLst>
        </pc:spChg>
      </pc:sldChg>
      <pc:sldChg chg="add">
        <pc:chgData name="Lior David" userId="6cf6b667-4c09-4aef-90d7-14ba6764da5d" providerId="ADAL" clId="{342D0D4F-E93B-4669-81B8-F7FC6B9E2AAC}" dt="2020-01-11T10:02:35.334" v="21"/>
        <pc:sldMkLst>
          <pc:docMk/>
          <pc:sldMk cId="784286848" sldId="328"/>
        </pc:sldMkLst>
      </pc:sldChg>
      <pc:sldChg chg="addSp delSp modSp add del setBg">
        <pc:chgData name="Lior David" userId="6cf6b667-4c09-4aef-90d7-14ba6764da5d" providerId="ADAL" clId="{342D0D4F-E93B-4669-81B8-F7FC6B9E2AAC}" dt="2020-01-11T10:02:29.522" v="20" actId="2696"/>
        <pc:sldMkLst>
          <pc:docMk/>
          <pc:sldMk cId="2421159828" sldId="328"/>
        </pc:sldMkLst>
        <pc:spChg chg="add del mod">
          <ac:chgData name="Lior David" userId="6cf6b667-4c09-4aef-90d7-14ba6764da5d" providerId="ADAL" clId="{342D0D4F-E93B-4669-81B8-F7FC6B9E2AAC}" dt="2020-01-11T10:01:33.894" v="17" actId="47"/>
          <ac:spMkLst>
            <pc:docMk/>
            <pc:sldMk cId="2421159828" sldId="328"/>
            <ac:spMk id="9" creationId="{A06872A7-D719-4E8D-AAB8-979D19C165B6}"/>
          </ac:spMkLst>
        </pc:spChg>
        <pc:spChg chg="add del mod">
          <ac:chgData name="Lior David" userId="6cf6b667-4c09-4aef-90d7-14ba6764da5d" providerId="ADAL" clId="{342D0D4F-E93B-4669-81B8-F7FC6B9E2AAC}" dt="2020-01-11T10:01:32.483" v="16"/>
          <ac:spMkLst>
            <pc:docMk/>
            <pc:sldMk cId="2421159828" sldId="328"/>
            <ac:spMk id="31" creationId="{E9E3F372-591B-4D6E-AB93-89CB8DB85B95}"/>
          </ac:spMkLst>
        </pc:spChg>
        <pc:spChg chg="mod">
          <ac:chgData name="Lior David" userId="6cf6b667-4c09-4aef-90d7-14ba6764da5d" providerId="ADAL" clId="{342D0D4F-E93B-4669-81B8-F7FC6B9E2AAC}" dt="2020-01-11T10:00:33.678" v="4" actId="207"/>
          <ac:spMkLst>
            <pc:docMk/>
            <pc:sldMk cId="2421159828" sldId="328"/>
            <ac:spMk id="93" creationId="{00000000-0000-0000-0000-000000000000}"/>
          </ac:spMkLst>
        </pc:spChg>
        <pc:spChg chg="mod">
          <ac:chgData name="Lior David" userId="6cf6b667-4c09-4aef-90d7-14ba6764da5d" providerId="ADAL" clId="{342D0D4F-E93B-4669-81B8-F7FC6B9E2AAC}" dt="2020-01-11T10:01:59.021" v="19" actId="207"/>
          <ac:spMkLst>
            <pc:docMk/>
            <pc:sldMk cId="2421159828" sldId="328"/>
            <ac:spMk id="174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88322E-F6DD-41FF-BC64-1C65CA524428}" type="doc">
      <dgm:prSet loTypeId="urn:microsoft.com/office/officeart/2005/8/layout/process5" loCatId="process" qsTypeId="urn:microsoft.com/office/officeart/2005/8/quickstyle/simple1" qsCatId="simple" csTypeId="urn:microsoft.com/office/officeart/2005/8/colors/colorful1" csCatId="colorful" phldr="1"/>
      <dgm:spPr/>
    </dgm:pt>
    <dgm:pt modelId="{0F175E8B-F276-45B1-AB28-1B49023487E9}">
      <dgm:prSet phldrT="[טקסט]"/>
      <dgm:spPr/>
      <dgm:t>
        <a:bodyPr/>
        <a:lstStyle/>
        <a:p>
          <a:pPr rtl="1">
            <a:buFont typeface="+mj-lt"/>
            <a:buAutoNum type="arabicPeriod"/>
          </a:pPr>
          <a:r>
            <a:rPr lang="en-US" dirty="0"/>
            <a:t>Appending “A”,“M”’s public keys to an array.</a:t>
          </a:r>
          <a:endParaRPr lang="he-IL" dirty="0"/>
        </a:p>
      </dgm:t>
    </dgm:pt>
    <dgm:pt modelId="{5826C2F0-8C67-4DE9-8181-E653D34C96B9}" type="parTrans" cxnId="{AE75A824-6C0F-4208-8524-3DF03A04FAE9}">
      <dgm:prSet/>
      <dgm:spPr/>
      <dgm:t>
        <a:bodyPr/>
        <a:lstStyle/>
        <a:p>
          <a:pPr rtl="1"/>
          <a:endParaRPr lang="he-IL"/>
        </a:p>
      </dgm:t>
    </dgm:pt>
    <dgm:pt modelId="{D5E144D0-3A75-4E7A-901D-9A7F5688D4BA}" type="sibTrans" cxnId="{AE75A824-6C0F-4208-8524-3DF03A04FAE9}">
      <dgm:prSet/>
      <dgm:spPr/>
      <dgm:t>
        <a:bodyPr/>
        <a:lstStyle/>
        <a:p>
          <a:pPr rtl="1"/>
          <a:endParaRPr lang="he-IL"/>
        </a:p>
      </dgm:t>
    </dgm:pt>
    <dgm:pt modelId="{4326640B-AB38-495A-83E3-B65FCE7BF602}">
      <dgm:prSet phldrT="[טקסט]"/>
      <dgm:spPr/>
      <dgm:t>
        <a:bodyPr/>
        <a:lstStyle/>
        <a:p>
          <a:pPr rtl="1"/>
          <a:r>
            <a:rPr lang="en-US" dirty="0"/>
            <a:t>Adding the address to the system.</a:t>
          </a:r>
          <a:endParaRPr lang="he-IL" dirty="0"/>
        </a:p>
      </dgm:t>
    </dgm:pt>
    <dgm:pt modelId="{943A42AD-6FB4-4C9D-B412-34029E71874D}" type="parTrans" cxnId="{C515EEA8-FCEC-4437-9D1A-D60DCBC70D0C}">
      <dgm:prSet/>
      <dgm:spPr/>
      <dgm:t>
        <a:bodyPr/>
        <a:lstStyle/>
        <a:p>
          <a:pPr rtl="1"/>
          <a:endParaRPr lang="he-IL"/>
        </a:p>
      </dgm:t>
    </dgm:pt>
    <dgm:pt modelId="{5F1E454E-1F33-4ABC-B255-5F83C6518C74}" type="sibTrans" cxnId="{C515EEA8-FCEC-4437-9D1A-D60DCBC70D0C}">
      <dgm:prSet/>
      <dgm:spPr/>
      <dgm:t>
        <a:bodyPr/>
        <a:lstStyle/>
        <a:p>
          <a:pPr rtl="1"/>
          <a:endParaRPr lang="he-IL"/>
        </a:p>
      </dgm:t>
    </dgm:pt>
    <dgm:pt modelId="{B342D2D5-786D-4313-B5DE-C18F4F151A3B}">
      <dgm:prSet phldrT="[טקסט]"/>
      <dgm:spPr/>
      <dgm:t>
        <a:bodyPr/>
        <a:lstStyle/>
        <a:p>
          <a:pPr rtl="1">
            <a:buFont typeface="+mj-lt"/>
            <a:buAutoNum type="arabicPeriod"/>
          </a:pPr>
          <a:r>
            <a:rPr lang="en-US" dirty="0"/>
            <a:t>Using the system functions, creating a multisig address.</a:t>
          </a:r>
          <a:endParaRPr lang="he-IL" dirty="0"/>
        </a:p>
      </dgm:t>
    </dgm:pt>
    <dgm:pt modelId="{D4DBF356-2DB5-42BD-B70B-7C7770488657}" type="parTrans" cxnId="{39A33571-9946-4720-8FB9-3EE693400808}">
      <dgm:prSet/>
      <dgm:spPr/>
      <dgm:t>
        <a:bodyPr/>
        <a:lstStyle/>
        <a:p>
          <a:pPr rtl="1"/>
          <a:endParaRPr lang="he-IL"/>
        </a:p>
      </dgm:t>
    </dgm:pt>
    <dgm:pt modelId="{D5F26FEB-B009-4E4C-805B-22F2B52EFA69}" type="sibTrans" cxnId="{39A33571-9946-4720-8FB9-3EE693400808}">
      <dgm:prSet/>
      <dgm:spPr/>
      <dgm:t>
        <a:bodyPr/>
        <a:lstStyle/>
        <a:p>
          <a:pPr rtl="1"/>
          <a:endParaRPr lang="he-IL"/>
        </a:p>
      </dgm:t>
    </dgm:pt>
    <dgm:pt modelId="{4240410C-F231-4E22-86D3-37ABD6C68FFC}" type="pres">
      <dgm:prSet presAssocID="{5D88322E-F6DD-41FF-BC64-1C65CA524428}" presName="diagram" presStyleCnt="0">
        <dgm:presLayoutVars>
          <dgm:dir/>
          <dgm:resizeHandles val="exact"/>
        </dgm:presLayoutVars>
      </dgm:prSet>
      <dgm:spPr/>
    </dgm:pt>
    <dgm:pt modelId="{991A925D-1E76-45E3-AA6C-FAEFE84AF191}" type="pres">
      <dgm:prSet presAssocID="{0F175E8B-F276-45B1-AB28-1B49023487E9}" presName="node" presStyleLbl="node1" presStyleIdx="0" presStyleCnt="3" custScaleX="205233" custScaleY="101603">
        <dgm:presLayoutVars>
          <dgm:bulletEnabled val="1"/>
        </dgm:presLayoutVars>
      </dgm:prSet>
      <dgm:spPr/>
    </dgm:pt>
    <dgm:pt modelId="{A79C38E8-B9F0-42AF-A7A5-3F9C7153744E}" type="pres">
      <dgm:prSet presAssocID="{D5E144D0-3A75-4E7A-901D-9A7F5688D4BA}" presName="sibTrans" presStyleLbl="sibTrans2D1" presStyleIdx="0" presStyleCnt="2"/>
      <dgm:spPr/>
    </dgm:pt>
    <dgm:pt modelId="{C9BACDB4-4294-4019-AABC-176246DCB125}" type="pres">
      <dgm:prSet presAssocID="{D5E144D0-3A75-4E7A-901D-9A7F5688D4BA}" presName="connectorText" presStyleLbl="sibTrans2D1" presStyleIdx="0" presStyleCnt="2"/>
      <dgm:spPr/>
    </dgm:pt>
    <dgm:pt modelId="{C2F6BA67-2F11-4273-A7DC-0ABF3296C670}" type="pres">
      <dgm:prSet presAssocID="{B342D2D5-786D-4313-B5DE-C18F4F151A3B}" presName="node" presStyleLbl="node1" presStyleIdx="1" presStyleCnt="3" custScaleX="192741">
        <dgm:presLayoutVars>
          <dgm:bulletEnabled val="1"/>
        </dgm:presLayoutVars>
      </dgm:prSet>
      <dgm:spPr/>
    </dgm:pt>
    <dgm:pt modelId="{C4FA1C62-A6CF-41A0-8456-6AAA35F40320}" type="pres">
      <dgm:prSet presAssocID="{D5F26FEB-B009-4E4C-805B-22F2B52EFA69}" presName="sibTrans" presStyleLbl="sibTrans2D1" presStyleIdx="1" presStyleCnt="2"/>
      <dgm:spPr/>
    </dgm:pt>
    <dgm:pt modelId="{2F6EE468-1055-45E1-A31E-38FDBD8A36E1}" type="pres">
      <dgm:prSet presAssocID="{D5F26FEB-B009-4E4C-805B-22F2B52EFA69}" presName="connectorText" presStyleLbl="sibTrans2D1" presStyleIdx="1" presStyleCnt="2"/>
      <dgm:spPr/>
    </dgm:pt>
    <dgm:pt modelId="{EED81AA6-6AD7-429F-85D7-F8399E447E3F}" type="pres">
      <dgm:prSet presAssocID="{4326640B-AB38-495A-83E3-B65FCE7BF602}" presName="node" presStyleLbl="node1" presStyleIdx="2" presStyleCnt="3" custScaleX="201631" custScaleY="100095">
        <dgm:presLayoutVars>
          <dgm:bulletEnabled val="1"/>
        </dgm:presLayoutVars>
      </dgm:prSet>
      <dgm:spPr/>
    </dgm:pt>
  </dgm:ptLst>
  <dgm:cxnLst>
    <dgm:cxn modelId="{E6DCFA1F-8E56-42E2-9002-7389CD13A8E5}" type="presOf" srcId="{B342D2D5-786D-4313-B5DE-C18F4F151A3B}" destId="{C2F6BA67-2F11-4273-A7DC-0ABF3296C670}" srcOrd="0" destOrd="0" presId="urn:microsoft.com/office/officeart/2005/8/layout/process5"/>
    <dgm:cxn modelId="{4D01A520-BBC8-4461-BF87-88EF1D455E9F}" type="presOf" srcId="{4326640B-AB38-495A-83E3-B65FCE7BF602}" destId="{EED81AA6-6AD7-429F-85D7-F8399E447E3F}" srcOrd="0" destOrd="0" presId="urn:microsoft.com/office/officeart/2005/8/layout/process5"/>
    <dgm:cxn modelId="{AE75A824-6C0F-4208-8524-3DF03A04FAE9}" srcId="{5D88322E-F6DD-41FF-BC64-1C65CA524428}" destId="{0F175E8B-F276-45B1-AB28-1B49023487E9}" srcOrd="0" destOrd="0" parTransId="{5826C2F0-8C67-4DE9-8181-E653D34C96B9}" sibTransId="{D5E144D0-3A75-4E7A-901D-9A7F5688D4BA}"/>
    <dgm:cxn modelId="{128A8A30-24D9-46BB-8C6D-D35E82A712DA}" type="presOf" srcId="{D5F26FEB-B009-4E4C-805B-22F2B52EFA69}" destId="{2F6EE468-1055-45E1-A31E-38FDBD8A36E1}" srcOrd="1" destOrd="0" presId="urn:microsoft.com/office/officeart/2005/8/layout/process5"/>
    <dgm:cxn modelId="{782AAE36-C6E7-4ACF-9A55-A7AC25AF9888}" type="presOf" srcId="{D5E144D0-3A75-4E7A-901D-9A7F5688D4BA}" destId="{A79C38E8-B9F0-42AF-A7A5-3F9C7153744E}" srcOrd="0" destOrd="0" presId="urn:microsoft.com/office/officeart/2005/8/layout/process5"/>
    <dgm:cxn modelId="{0A22F743-DBF2-401B-B92D-32169D7BCDD5}" type="presOf" srcId="{0F175E8B-F276-45B1-AB28-1B49023487E9}" destId="{991A925D-1E76-45E3-AA6C-FAEFE84AF191}" srcOrd="0" destOrd="0" presId="urn:microsoft.com/office/officeart/2005/8/layout/process5"/>
    <dgm:cxn modelId="{39A33571-9946-4720-8FB9-3EE693400808}" srcId="{5D88322E-F6DD-41FF-BC64-1C65CA524428}" destId="{B342D2D5-786D-4313-B5DE-C18F4F151A3B}" srcOrd="1" destOrd="0" parTransId="{D4DBF356-2DB5-42BD-B70B-7C7770488657}" sibTransId="{D5F26FEB-B009-4E4C-805B-22F2B52EFA69}"/>
    <dgm:cxn modelId="{C515EEA8-FCEC-4437-9D1A-D60DCBC70D0C}" srcId="{5D88322E-F6DD-41FF-BC64-1C65CA524428}" destId="{4326640B-AB38-495A-83E3-B65FCE7BF602}" srcOrd="2" destOrd="0" parTransId="{943A42AD-6FB4-4C9D-B412-34029E71874D}" sibTransId="{5F1E454E-1F33-4ABC-B255-5F83C6518C74}"/>
    <dgm:cxn modelId="{2150D2C6-6245-4602-8438-9DAD27470A31}" type="presOf" srcId="{5D88322E-F6DD-41FF-BC64-1C65CA524428}" destId="{4240410C-F231-4E22-86D3-37ABD6C68FFC}" srcOrd="0" destOrd="0" presId="urn:microsoft.com/office/officeart/2005/8/layout/process5"/>
    <dgm:cxn modelId="{4293D8CD-7296-410C-8B38-D6B87BC91E46}" type="presOf" srcId="{D5F26FEB-B009-4E4C-805B-22F2B52EFA69}" destId="{C4FA1C62-A6CF-41A0-8456-6AAA35F40320}" srcOrd="0" destOrd="0" presId="urn:microsoft.com/office/officeart/2005/8/layout/process5"/>
    <dgm:cxn modelId="{4A0317ED-9A23-4DD1-91C4-6389066DF6F2}" type="presOf" srcId="{D5E144D0-3A75-4E7A-901D-9A7F5688D4BA}" destId="{C9BACDB4-4294-4019-AABC-176246DCB125}" srcOrd="1" destOrd="0" presId="urn:microsoft.com/office/officeart/2005/8/layout/process5"/>
    <dgm:cxn modelId="{62D1CC93-FD2B-4A6E-8DBC-2C0EEE73912C}" type="presParOf" srcId="{4240410C-F231-4E22-86D3-37ABD6C68FFC}" destId="{991A925D-1E76-45E3-AA6C-FAEFE84AF191}" srcOrd="0" destOrd="0" presId="urn:microsoft.com/office/officeart/2005/8/layout/process5"/>
    <dgm:cxn modelId="{1634201F-9919-46EE-82A8-14C41A45564C}" type="presParOf" srcId="{4240410C-F231-4E22-86D3-37ABD6C68FFC}" destId="{A79C38E8-B9F0-42AF-A7A5-3F9C7153744E}" srcOrd="1" destOrd="0" presId="urn:microsoft.com/office/officeart/2005/8/layout/process5"/>
    <dgm:cxn modelId="{5976DA11-F70E-4CB0-9F9D-527D37D17243}" type="presParOf" srcId="{A79C38E8-B9F0-42AF-A7A5-3F9C7153744E}" destId="{C9BACDB4-4294-4019-AABC-176246DCB125}" srcOrd="0" destOrd="0" presId="urn:microsoft.com/office/officeart/2005/8/layout/process5"/>
    <dgm:cxn modelId="{1435A36D-9CDA-4087-8837-751D8C4E8F3B}" type="presParOf" srcId="{4240410C-F231-4E22-86D3-37ABD6C68FFC}" destId="{C2F6BA67-2F11-4273-A7DC-0ABF3296C670}" srcOrd="2" destOrd="0" presId="urn:microsoft.com/office/officeart/2005/8/layout/process5"/>
    <dgm:cxn modelId="{1A7804C8-D71A-4D91-B35F-CBBF5D49E062}" type="presParOf" srcId="{4240410C-F231-4E22-86D3-37ABD6C68FFC}" destId="{C4FA1C62-A6CF-41A0-8456-6AAA35F40320}" srcOrd="3" destOrd="0" presId="urn:microsoft.com/office/officeart/2005/8/layout/process5"/>
    <dgm:cxn modelId="{79E11CAD-EA91-460D-A758-334719F16634}" type="presParOf" srcId="{C4FA1C62-A6CF-41A0-8456-6AAA35F40320}" destId="{2F6EE468-1055-45E1-A31E-38FDBD8A36E1}" srcOrd="0" destOrd="0" presId="urn:microsoft.com/office/officeart/2005/8/layout/process5"/>
    <dgm:cxn modelId="{2F7042EB-A0A1-4DBA-88A3-E520A43F5136}" type="presParOf" srcId="{4240410C-F231-4E22-86D3-37ABD6C68FFC}" destId="{EED81AA6-6AD7-429F-85D7-F8399E447E3F}" srcOrd="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88322E-F6DD-41FF-BC64-1C65CA524428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</dgm:pt>
    <dgm:pt modelId="{0F175E8B-F276-45B1-AB28-1B49023487E9}">
      <dgm:prSet phldrT="[טקסט]"/>
      <dgm:spPr/>
      <dgm:t>
        <a:bodyPr/>
        <a:lstStyle/>
        <a:p>
          <a:pPr rtl="1">
            <a:buFont typeface="+mj-lt"/>
            <a:buAutoNum type="arabicPeriod"/>
          </a:pPr>
          <a:r>
            <a:rPr lang="en-US" dirty="0"/>
            <a:t>Random function</a:t>
          </a:r>
          <a:endParaRPr lang="he-IL" dirty="0"/>
        </a:p>
      </dgm:t>
    </dgm:pt>
    <dgm:pt modelId="{5826C2F0-8C67-4DE9-8181-E653D34C96B9}" type="parTrans" cxnId="{AE75A824-6C0F-4208-8524-3DF03A04FAE9}">
      <dgm:prSet/>
      <dgm:spPr/>
      <dgm:t>
        <a:bodyPr/>
        <a:lstStyle/>
        <a:p>
          <a:pPr rtl="1"/>
          <a:endParaRPr lang="he-IL"/>
        </a:p>
      </dgm:t>
    </dgm:pt>
    <dgm:pt modelId="{D5E144D0-3A75-4E7A-901D-9A7F5688D4BA}" type="sibTrans" cxnId="{AE75A824-6C0F-4208-8524-3DF03A04FAE9}">
      <dgm:prSet/>
      <dgm:spPr/>
      <dgm:t>
        <a:bodyPr/>
        <a:lstStyle/>
        <a:p>
          <a:pPr rtl="1"/>
          <a:endParaRPr lang="he-IL"/>
        </a:p>
      </dgm:t>
    </dgm:pt>
    <dgm:pt modelId="{B342D2D5-786D-4313-B5DE-C18F4F151A3B}">
      <dgm:prSet phldrT="[טקסט]"/>
      <dgm:spPr/>
      <dgm:t>
        <a:bodyPr/>
        <a:lstStyle/>
        <a:p>
          <a:pPr rtl="1">
            <a:buFont typeface="+mj-lt"/>
            <a:buAutoNum type="arabicPeriod"/>
          </a:pPr>
          <a:r>
            <a:rPr lang="en-US" dirty="0"/>
            <a:t>Private key</a:t>
          </a:r>
          <a:endParaRPr lang="he-IL" dirty="0"/>
        </a:p>
      </dgm:t>
    </dgm:pt>
    <dgm:pt modelId="{D4DBF356-2DB5-42BD-B70B-7C7770488657}" type="parTrans" cxnId="{39A33571-9946-4720-8FB9-3EE693400808}">
      <dgm:prSet/>
      <dgm:spPr/>
      <dgm:t>
        <a:bodyPr/>
        <a:lstStyle/>
        <a:p>
          <a:pPr rtl="1"/>
          <a:endParaRPr lang="he-IL"/>
        </a:p>
      </dgm:t>
    </dgm:pt>
    <dgm:pt modelId="{D5F26FEB-B009-4E4C-805B-22F2B52EFA69}" type="sibTrans" cxnId="{39A33571-9946-4720-8FB9-3EE693400808}">
      <dgm:prSet/>
      <dgm:spPr/>
      <dgm:t>
        <a:bodyPr/>
        <a:lstStyle/>
        <a:p>
          <a:pPr rtl="1"/>
          <a:endParaRPr lang="he-IL"/>
        </a:p>
      </dgm:t>
    </dgm:pt>
    <dgm:pt modelId="{4240410C-F231-4E22-86D3-37ABD6C68FFC}" type="pres">
      <dgm:prSet presAssocID="{5D88322E-F6DD-41FF-BC64-1C65CA524428}" presName="diagram" presStyleCnt="0">
        <dgm:presLayoutVars>
          <dgm:dir/>
          <dgm:resizeHandles val="exact"/>
        </dgm:presLayoutVars>
      </dgm:prSet>
      <dgm:spPr/>
    </dgm:pt>
    <dgm:pt modelId="{991A925D-1E76-45E3-AA6C-FAEFE84AF191}" type="pres">
      <dgm:prSet presAssocID="{0F175E8B-F276-45B1-AB28-1B49023487E9}" presName="node" presStyleLbl="node1" presStyleIdx="0" presStyleCnt="2" custScaleX="205233" custScaleY="101603">
        <dgm:presLayoutVars>
          <dgm:bulletEnabled val="1"/>
        </dgm:presLayoutVars>
      </dgm:prSet>
      <dgm:spPr/>
    </dgm:pt>
    <dgm:pt modelId="{A79C38E8-B9F0-42AF-A7A5-3F9C7153744E}" type="pres">
      <dgm:prSet presAssocID="{D5E144D0-3A75-4E7A-901D-9A7F5688D4BA}" presName="sibTrans" presStyleLbl="sibTrans2D1" presStyleIdx="0" presStyleCnt="1" custScaleX="144614"/>
      <dgm:spPr/>
    </dgm:pt>
    <dgm:pt modelId="{C9BACDB4-4294-4019-AABC-176246DCB125}" type="pres">
      <dgm:prSet presAssocID="{D5E144D0-3A75-4E7A-901D-9A7F5688D4BA}" presName="connectorText" presStyleLbl="sibTrans2D1" presStyleIdx="0" presStyleCnt="1"/>
      <dgm:spPr/>
    </dgm:pt>
    <dgm:pt modelId="{C2F6BA67-2F11-4273-A7DC-0ABF3296C670}" type="pres">
      <dgm:prSet presAssocID="{B342D2D5-786D-4313-B5DE-C18F4F151A3B}" presName="node" presStyleLbl="node1" presStyleIdx="1" presStyleCnt="2" custScaleX="192741">
        <dgm:presLayoutVars>
          <dgm:bulletEnabled val="1"/>
        </dgm:presLayoutVars>
      </dgm:prSet>
      <dgm:spPr/>
    </dgm:pt>
  </dgm:ptLst>
  <dgm:cxnLst>
    <dgm:cxn modelId="{E6DCFA1F-8E56-42E2-9002-7389CD13A8E5}" type="presOf" srcId="{B342D2D5-786D-4313-B5DE-C18F4F151A3B}" destId="{C2F6BA67-2F11-4273-A7DC-0ABF3296C670}" srcOrd="0" destOrd="0" presId="urn:microsoft.com/office/officeart/2005/8/layout/process5"/>
    <dgm:cxn modelId="{AE75A824-6C0F-4208-8524-3DF03A04FAE9}" srcId="{5D88322E-F6DD-41FF-BC64-1C65CA524428}" destId="{0F175E8B-F276-45B1-AB28-1B49023487E9}" srcOrd="0" destOrd="0" parTransId="{5826C2F0-8C67-4DE9-8181-E653D34C96B9}" sibTransId="{D5E144D0-3A75-4E7A-901D-9A7F5688D4BA}"/>
    <dgm:cxn modelId="{782AAE36-C6E7-4ACF-9A55-A7AC25AF9888}" type="presOf" srcId="{D5E144D0-3A75-4E7A-901D-9A7F5688D4BA}" destId="{A79C38E8-B9F0-42AF-A7A5-3F9C7153744E}" srcOrd="0" destOrd="0" presId="urn:microsoft.com/office/officeart/2005/8/layout/process5"/>
    <dgm:cxn modelId="{0A22F743-DBF2-401B-B92D-32169D7BCDD5}" type="presOf" srcId="{0F175E8B-F276-45B1-AB28-1B49023487E9}" destId="{991A925D-1E76-45E3-AA6C-FAEFE84AF191}" srcOrd="0" destOrd="0" presId="urn:microsoft.com/office/officeart/2005/8/layout/process5"/>
    <dgm:cxn modelId="{39A33571-9946-4720-8FB9-3EE693400808}" srcId="{5D88322E-F6DD-41FF-BC64-1C65CA524428}" destId="{B342D2D5-786D-4313-B5DE-C18F4F151A3B}" srcOrd="1" destOrd="0" parTransId="{D4DBF356-2DB5-42BD-B70B-7C7770488657}" sibTransId="{D5F26FEB-B009-4E4C-805B-22F2B52EFA69}"/>
    <dgm:cxn modelId="{2150D2C6-6245-4602-8438-9DAD27470A31}" type="presOf" srcId="{5D88322E-F6DD-41FF-BC64-1C65CA524428}" destId="{4240410C-F231-4E22-86D3-37ABD6C68FFC}" srcOrd="0" destOrd="0" presId="urn:microsoft.com/office/officeart/2005/8/layout/process5"/>
    <dgm:cxn modelId="{4A0317ED-9A23-4DD1-91C4-6389066DF6F2}" type="presOf" srcId="{D5E144D0-3A75-4E7A-901D-9A7F5688D4BA}" destId="{C9BACDB4-4294-4019-AABC-176246DCB125}" srcOrd="1" destOrd="0" presId="urn:microsoft.com/office/officeart/2005/8/layout/process5"/>
    <dgm:cxn modelId="{62D1CC93-FD2B-4A6E-8DBC-2C0EEE73912C}" type="presParOf" srcId="{4240410C-F231-4E22-86D3-37ABD6C68FFC}" destId="{991A925D-1E76-45E3-AA6C-FAEFE84AF191}" srcOrd="0" destOrd="0" presId="urn:microsoft.com/office/officeart/2005/8/layout/process5"/>
    <dgm:cxn modelId="{1634201F-9919-46EE-82A8-14C41A45564C}" type="presParOf" srcId="{4240410C-F231-4E22-86D3-37ABD6C68FFC}" destId="{A79C38E8-B9F0-42AF-A7A5-3F9C7153744E}" srcOrd="1" destOrd="0" presId="urn:microsoft.com/office/officeart/2005/8/layout/process5"/>
    <dgm:cxn modelId="{5976DA11-F70E-4CB0-9F9D-527D37D17243}" type="presParOf" srcId="{A79C38E8-B9F0-42AF-A7A5-3F9C7153744E}" destId="{C9BACDB4-4294-4019-AABC-176246DCB125}" srcOrd="0" destOrd="0" presId="urn:microsoft.com/office/officeart/2005/8/layout/process5"/>
    <dgm:cxn modelId="{1435A36D-9CDA-4087-8837-751D8C4E8F3B}" type="presParOf" srcId="{4240410C-F231-4E22-86D3-37ABD6C68FFC}" destId="{C2F6BA67-2F11-4273-A7DC-0ABF3296C670}" srcOrd="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1A925D-1E76-45E3-AA6C-FAEFE84AF191}">
      <dsp:nvSpPr>
        <dsp:cNvPr id="0" name=""/>
        <dsp:cNvSpPr/>
      </dsp:nvSpPr>
      <dsp:spPr>
        <a:xfrm>
          <a:off x="5805" y="540733"/>
          <a:ext cx="3002205" cy="89176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700" kern="1200" dirty="0"/>
            <a:t>Appending “A”,“M”’s public keys to an array.</a:t>
          </a:r>
          <a:endParaRPr lang="he-IL" sz="1700" kern="1200" dirty="0"/>
        </a:p>
      </dsp:txBody>
      <dsp:txXfrm>
        <a:off x="31924" y="566852"/>
        <a:ext cx="2949967" cy="839528"/>
      </dsp:txXfrm>
    </dsp:sp>
    <dsp:sp modelId="{A79C38E8-B9F0-42AF-A7A5-3F9C7153744E}">
      <dsp:nvSpPr>
        <dsp:cNvPr id="0" name=""/>
        <dsp:cNvSpPr/>
      </dsp:nvSpPr>
      <dsp:spPr>
        <a:xfrm>
          <a:off x="3136739" y="805226"/>
          <a:ext cx="310119" cy="3627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1400" kern="1200"/>
        </a:p>
      </dsp:txBody>
      <dsp:txXfrm>
        <a:off x="3136739" y="877782"/>
        <a:ext cx="217083" cy="217669"/>
      </dsp:txXfrm>
    </dsp:sp>
    <dsp:sp modelId="{C2F6BA67-2F11-4273-A7DC-0ABF3296C670}">
      <dsp:nvSpPr>
        <dsp:cNvPr id="0" name=""/>
        <dsp:cNvSpPr/>
      </dsp:nvSpPr>
      <dsp:spPr>
        <a:xfrm>
          <a:off x="3593141" y="547768"/>
          <a:ext cx="2819468" cy="87769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700" kern="1200" dirty="0"/>
            <a:t>Using the system functions, creating a multisig address.</a:t>
          </a:r>
          <a:endParaRPr lang="he-IL" sz="1700" kern="1200" dirty="0"/>
        </a:p>
      </dsp:txBody>
      <dsp:txXfrm>
        <a:off x="3618848" y="573475"/>
        <a:ext cx="2768054" cy="826282"/>
      </dsp:txXfrm>
    </dsp:sp>
    <dsp:sp modelId="{C4FA1C62-A6CF-41A0-8456-6AAA35F40320}">
      <dsp:nvSpPr>
        <dsp:cNvPr id="0" name=""/>
        <dsp:cNvSpPr/>
      </dsp:nvSpPr>
      <dsp:spPr>
        <a:xfrm>
          <a:off x="6541339" y="805226"/>
          <a:ext cx="310119" cy="3627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1400" kern="1200"/>
        </a:p>
      </dsp:txBody>
      <dsp:txXfrm>
        <a:off x="6541339" y="877782"/>
        <a:ext cx="217083" cy="217669"/>
      </dsp:txXfrm>
    </dsp:sp>
    <dsp:sp modelId="{EED81AA6-6AD7-429F-85D7-F8399E447E3F}">
      <dsp:nvSpPr>
        <dsp:cNvPr id="0" name=""/>
        <dsp:cNvSpPr/>
      </dsp:nvSpPr>
      <dsp:spPr>
        <a:xfrm>
          <a:off x="6997741" y="547351"/>
          <a:ext cx="2949514" cy="87853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Adding the address to the system.</a:t>
          </a:r>
          <a:endParaRPr lang="he-IL" sz="1700" kern="1200" dirty="0"/>
        </a:p>
      </dsp:txBody>
      <dsp:txXfrm>
        <a:off x="7023472" y="573082"/>
        <a:ext cx="2898052" cy="827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1A925D-1E76-45E3-AA6C-FAEFE84AF191}">
      <dsp:nvSpPr>
        <dsp:cNvPr id="0" name=""/>
        <dsp:cNvSpPr/>
      </dsp:nvSpPr>
      <dsp:spPr>
        <a:xfrm>
          <a:off x="582" y="149586"/>
          <a:ext cx="2371742" cy="7044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200" kern="1200" dirty="0"/>
            <a:t>Random function</a:t>
          </a:r>
          <a:endParaRPr lang="he-IL" sz="2200" kern="1200" dirty="0"/>
        </a:p>
      </dsp:txBody>
      <dsp:txXfrm>
        <a:off x="21216" y="170220"/>
        <a:ext cx="2330474" cy="663227"/>
      </dsp:txXfrm>
    </dsp:sp>
    <dsp:sp modelId="{A79C38E8-B9F0-42AF-A7A5-3F9C7153744E}">
      <dsp:nvSpPr>
        <dsp:cNvPr id="0" name=""/>
        <dsp:cNvSpPr/>
      </dsp:nvSpPr>
      <dsp:spPr>
        <a:xfrm>
          <a:off x="2419369" y="358535"/>
          <a:ext cx="354296" cy="28659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1200" kern="1200"/>
        </a:p>
      </dsp:txBody>
      <dsp:txXfrm>
        <a:off x="2419369" y="415854"/>
        <a:ext cx="268317" cy="171959"/>
      </dsp:txXfrm>
    </dsp:sp>
    <dsp:sp modelId="{C2F6BA67-2F11-4273-A7DC-0ABF3296C670}">
      <dsp:nvSpPr>
        <dsp:cNvPr id="0" name=""/>
        <dsp:cNvSpPr/>
      </dsp:nvSpPr>
      <dsp:spPr>
        <a:xfrm>
          <a:off x="2834578" y="155144"/>
          <a:ext cx="2227380" cy="6933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200" kern="1200" dirty="0"/>
            <a:t>Private key</a:t>
          </a:r>
          <a:endParaRPr lang="he-IL" sz="2200" kern="1200" dirty="0"/>
        </a:p>
      </dsp:txBody>
      <dsp:txXfrm>
        <a:off x="2854886" y="175452"/>
        <a:ext cx="2186764" cy="6527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tif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46DFC-1C66-2D42-93AC-43DD236B6257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379693-38E7-754C-84DC-8526728C8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7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062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834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474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78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8579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454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1895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352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1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064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84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978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Change from miners to a miner.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19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760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654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220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79693-38E7-754C-84DC-8526728C87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310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47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78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941821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520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5918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9165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2361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706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763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731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06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20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2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946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52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972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035BB-EB5B-EA4F-B394-D99369194703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D3FEEE8-6006-B345-8CCD-47075DD66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650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0279B-43CA-E14F-8BF9-4F735839E1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0207" y="1475847"/>
            <a:ext cx="8720137" cy="1646302"/>
          </a:xfrm>
        </p:spPr>
        <p:txBody>
          <a:bodyPr/>
          <a:lstStyle/>
          <a:p>
            <a:pPr algn="ctr"/>
            <a:r>
              <a:rPr lang="en-US" b="1" dirty="0"/>
              <a:t>Bitcoin </a:t>
            </a:r>
            <a:r>
              <a:rPr lang="he-IL" b="1" dirty="0" err="1"/>
              <a:t>Z</a:t>
            </a:r>
            <a:r>
              <a:rPr lang="en-US" b="1" dirty="0" err="1"/>
              <a:t>ero</a:t>
            </a:r>
            <a:r>
              <a:rPr lang="en-US" b="1" dirty="0"/>
              <a:t>-</a:t>
            </a:r>
            <a:r>
              <a:rPr lang="he-IL" b="1" dirty="0" err="1"/>
              <a:t>C</a:t>
            </a:r>
            <a:r>
              <a:rPr lang="en-US" b="1" dirty="0" err="1"/>
              <a:t>onfirmation</a:t>
            </a:r>
            <a:r>
              <a:rPr lang="en-US" b="1" dirty="0"/>
              <a:t> </a:t>
            </a:r>
            <a:r>
              <a:rPr lang="he-IL" b="1" dirty="0"/>
              <a:t>T</a:t>
            </a:r>
            <a:r>
              <a:rPr lang="en-US" b="1" dirty="0" err="1"/>
              <a:t>ransactions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65866B-2C4D-7B49-9070-9702CD92D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559" y="4255784"/>
            <a:ext cx="4792717" cy="1803429"/>
          </a:xfrm>
        </p:spPr>
        <p:txBody>
          <a:bodyPr>
            <a:normAutofit/>
          </a:bodyPr>
          <a:lstStyle/>
          <a:p>
            <a:pPr algn="l" rtl="1"/>
            <a:r>
              <a:rPr lang="he-IL" sz="2000" b="1" dirty="0" err="1">
                <a:solidFill>
                  <a:schemeClr val="tx1"/>
                </a:solidFill>
              </a:rPr>
              <a:t>B</a:t>
            </a:r>
            <a:r>
              <a:rPr lang="en-US" sz="2000" b="1" dirty="0">
                <a:solidFill>
                  <a:schemeClr val="tx1"/>
                </a:solidFill>
              </a:rPr>
              <a:t>arak </a:t>
            </a:r>
            <a:r>
              <a:rPr lang="en-US" sz="2000" b="1" dirty="0" err="1">
                <a:solidFill>
                  <a:schemeClr val="tx1"/>
                </a:solidFill>
              </a:rPr>
              <a:t>Gahtan</a:t>
            </a:r>
            <a:r>
              <a:rPr lang="en-US" sz="2000" b="1" dirty="0">
                <a:solidFill>
                  <a:schemeClr val="tx1"/>
                </a:solidFill>
              </a:rPr>
              <a:t>          </a:t>
            </a:r>
            <a:r>
              <a:rPr lang="en-US" sz="2000" b="1" dirty="0" err="1">
                <a:solidFill>
                  <a:schemeClr val="tx1"/>
                </a:solidFill>
              </a:rPr>
              <a:t>Lior</a:t>
            </a:r>
            <a:r>
              <a:rPr lang="en-US" sz="2000" b="1" dirty="0">
                <a:solidFill>
                  <a:schemeClr val="tx1"/>
                </a:solidFill>
              </a:rPr>
              <a:t> David</a:t>
            </a:r>
          </a:p>
          <a:p>
            <a:pPr algn="l" rtl="1"/>
            <a:r>
              <a:rPr lang="en-US" sz="1600" dirty="0">
                <a:solidFill>
                  <a:schemeClr val="tx1"/>
                </a:solidFill>
              </a:rPr>
              <a:t>Instructor – </a:t>
            </a:r>
            <a:r>
              <a:rPr lang="en-US" sz="1600" dirty="0" err="1">
                <a:solidFill>
                  <a:schemeClr val="tx1"/>
                </a:solidFill>
              </a:rPr>
              <a:t>Itay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Tsabary</a:t>
            </a:r>
            <a:endParaRPr lang="en-US" sz="1600" dirty="0">
              <a:solidFill>
                <a:schemeClr val="tx1"/>
              </a:solidFill>
            </a:endParaRPr>
          </a:p>
          <a:p>
            <a:pPr algn="l" rtl="1"/>
            <a:r>
              <a:rPr lang="en-US" sz="1600" dirty="0">
                <a:solidFill>
                  <a:schemeClr val="tx1"/>
                </a:solidFill>
              </a:rPr>
              <a:t>NSSL</a:t>
            </a:r>
          </a:p>
          <a:p>
            <a:pPr algn="l" rtl="1"/>
            <a:r>
              <a:rPr lang="en-US" sz="1600" dirty="0">
                <a:solidFill>
                  <a:schemeClr val="tx1"/>
                </a:solidFill>
              </a:rPr>
              <a:t>2019 </a:t>
            </a:r>
          </a:p>
        </p:txBody>
      </p:sp>
    </p:spTree>
    <p:extLst>
      <p:ext uri="{BB962C8B-B14F-4D97-AF65-F5344CB8AC3E}">
        <p14:creationId xmlns:p14="http://schemas.microsoft.com/office/powerpoint/2010/main" val="524576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37AA-95AD-6747-8BCA-01349AB5E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86" y="619760"/>
            <a:ext cx="8596668" cy="1320800"/>
          </a:xfrm>
        </p:spPr>
        <p:txBody>
          <a:bodyPr/>
          <a:lstStyle/>
          <a:p>
            <a:r>
              <a:rPr lang="en-US" b="1" u="sng" dirty="0"/>
              <a:t>Another Problem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E435CEC-DEC0-644A-86CF-BD37862FE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986" y="1473199"/>
            <a:ext cx="8596668" cy="1320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So let’s try sending a transaction without waiting.</a:t>
            </a:r>
          </a:p>
          <a:p>
            <a:pPr marL="0" indent="0">
              <a:buNone/>
            </a:pPr>
            <a:r>
              <a:rPr lang="en-US" sz="2000" dirty="0"/>
              <a:t>A new problem: Double Spending.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15AAAA-1D19-2740-BEDD-B7E9891DCE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07"/>
          <a:stretch/>
        </p:blipFill>
        <p:spPr>
          <a:xfrm>
            <a:off x="3885738" y="2793999"/>
            <a:ext cx="2944287" cy="335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810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2E2270-07DC-4247-8468-A327C74AA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118" y="4124960"/>
            <a:ext cx="6508838" cy="25501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BA5AA3-5451-714C-9547-EBBFDC733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Double Spending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8338-0731-6044-9F37-D41EFAC58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07160"/>
            <a:ext cx="8596668" cy="3937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Alice has money for one transaction.</a:t>
            </a:r>
          </a:p>
          <a:p>
            <a:pPr marL="0" indent="0">
              <a:buNone/>
            </a:pPr>
            <a:r>
              <a:rPr lang="en-US" sz="2000" dirty="0"/>
              <a:t>1. Alice creates two transactions:</a:t>
            </a:r>
          </a:p>
          <a:p>
            <a:pPr marL="0" indent="0">
              <a:buNone/>
            </a:pPr>
            <a:r>
              <a:rPr lang="en-US" sz="2000" dirty="0"/>
              <a:t>	◆ A transaction to Bob.</a:t>
            </a:r>
          </a:p>
          <a:p>
            <a:pPr marL="0" indent="0">
              <a:buNone/>
            </a:pPr>
            <a:r>
              <a:rPr lang="en-US" sz="2000" dirty="0"/>
              <a:t>	◆ A transaction to herself.</a:t>
            </a:r>
          </a:p>
          <a:p>
            <a:pPr marL="0" indent="0">
              <a:buNone/>
            </a:pPr>
            <a:r>
              <a:rPr lang="en-US" sz="2000" dirty="0"/>
              <a:t>2. Bob delivers the goods to Alice.</a:t>
            </a:r>
          </a:p>
          <a:p>
            <a:pPr marL="0" indent="0">
              <a:buNone/>
            </a:pPr>
            <a:r>
              <a:rPr lang="en-US" sz="2000" dirty="0"/>
              <a:t>3. The transaction between Alice and Bob is canceled. </a:t>
            </a:r>
          </a:p>
          <a:p>
            <a:pPr marL="0" indent="0">
              <a:buNone/>
            </a:pPr>
            <a:r>
              <a:rPr lang="en-US" sz="2000" dirty="0"/>
              <a:t>4. Bob doesn’t get paid. </a:t>
            </a:r>
          </a:p>
        </p:txBody>
      </p:sp>
    </p:spTree>
    <p:extLst>
      <p:ext uri="{BB962C8B-B14F-4D97-AF65-F5344CB8AC3E}">
        <p14:creationId xmlns:p14="http://schemas.microsoft.com/office/powerpoint/2010/main" val="18984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80519-69A1-E54D-9955-45C93F090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93F57-EEA1-0043-8E63-E473BBE58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2413"/>
            <a:ext cx="8596668" cy="3880773"/>
          </a:xfrm>
        </p:spPr>
        <p:txBody>
          <a:bodyPr/>
          <a:lstStyle/>
          <a:p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Introduction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Goals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The solution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Implementation 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Conclusion</a:t>
            </a:r>
            <a:endParaRPr lang="he-IL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368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en-US" b="1" u="sng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36854"/>
            <a:ext cx="9282006" cy="4424507"/>
          </a:xfrm>
        </p:spPr>
        <p:txBody>
          <a:bodyPr>
            <a:normAutofit/>
          </a:bodyPr>
          <a:lstStyle/>
          <a:p>
            <a:r>
              <a:rPr lang="en-US" sz="2000" dirty="0"/>
              <a:t>Understand the concepts behind blockchain.</a:t>
            </a:r>
          </a:p>
          <a:p>
            <a:r>
              <a:rPr lang="en-US" sz="2000" dirty="0"/>
              <a:t>Simulate a cryptocurrency system using python.</a:t>
            </a:r>
            <a:endParaRPr lang="he-IL" sz="2000" dirty="0"/>
          </a:p>
          <a:p>
            <a:r>
              <a:rPr lang="en-US" sz="2000" dirty="0"/>
              <a:t>The simulation will include:</a:t>
            </a:r>
            <a:r>
              <a:rPr lang="he-IL" sz="2000" dirty="0"/>
              <a:t> </a:t>
            </a:r>
            <a:r>
              <a:rPr lang="en-US" sz="2000" dirty="0"/>
              <a:t> </a:t>
            </a:r>
            <a:endParaRPr lang="he-IL" sz="2000" dirty="0"/>
          </a:p>
          <a:p>
            <a:pPr lvl="1">
              <a:buFont typeface="Wingdings" pitchFamily="2" charset="2"/>
              <a:buChar char="§"/>
            </a:pPr>
            <a:r>
              <a:rPr lang="en-US" dirty="0"/>
              <a:t>An empty blockchain. 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/>
              <a:t>Participants.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/>
              <a:t>Simulation of transactions between participants.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51545437-1CF0-40C9-88AC-0E0A32421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740" y="3158318"/>
            <a:ext cx="3390012" cy="324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066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80519-69A1-E54D-9955-45C93F090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93F57-EEA1-0043-8E63-E473BBE58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2413"/>
            <a:ext cx="8596668" cy="3880773"/>
          </a:xfrm>
        </p:spPr>
        <p:txBody>
          <a:bodyPr/>
          <a:lstStyle/>
          <a:p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Introduction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Goals</a:t>
            </a:r>
          </a:p>
          <a:p>
            <a:r>
              <a:rPr lang="en-US" sz="2000" dirty="0">
                <a:solidFill>
                  <a:schemeClr val="tx1"/>
                </a:solidFill>
              </a:rPr>
              <a:t>The solution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Implementation 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Conclusion</a:t>
            </a:r>
            <a:endParaRPr lang="he-IL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871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663A0-7E89-7E48-98D3-7F1B26E37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u="sng"/>
              <a:t>The </a:t>
            </a:r>
            <a:r>
              <a:rPr lang="en-US" b="1" u="sng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36708-EBBC-6042-AA91-AB7489FB5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4"/>
            <a:ext cx="8596668" cy="1518538"/>
          </a:xfrm>
        </p:spPr>
        <p:txBody>
          <a:bodyPr>
            <a:normAutofit/>
          </a:bodyPr>
          <a:lstStyle/>
          <a:p>
            <a:r>
              <a:rPr lang="en-US" sz="2000" dirty="0"/>
              <a:t>A mechanism for Bitcoin zero-confirmation of transactions.</a:t>
            </a:r>
          </a:p>
          <a:p>
            <a:pPr marL="0" indent="0">
              <a:buNone/>
            </a:pPr>
            <a:r>
              <a:rPr lang="en-US" sz="2000" dirty="0"/>
              <a:t> 	◆ Using the Bitcoin’s scripting language.</a:t>
            </a:r>
          </a:p>
          <a:p>
            <a:r>
              <a:rPr lang="en-US" sz="2000" dirty="0"/>
              <a:t>By using the properties of the inputs, we will address the problem.</a:t>
            </a:r>
          </a:p>
          <a:p>
            <a:endParaRPr lang="en-US" sz="2000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607FDB90-09AE-48E7-999C-89518745B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199" y="2971226"/>
            <a:ext cx="1449441" cy="1759245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9C342845-38D4-45C2-8097-86EC0B6387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050" y="2988619"/>
            <a:ext cx="1449441" cy="1735098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FE0AB4C0-A10F-4D74-BA29-AE85F60C28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b="27777"/>
          <a:stretch/>
        </p:blipFill>
        <p:spPr>
          <a:xfrm>
            <a:off x="4735682" y="4796778"/>
            <a:ext cx="1449442" cy="1270581"/>
          </a:xfrm>
          <a:prstGeom prst="rect">
            <a:avLst/>
          </a:prstGeom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835A041A-7190-423B-BA15-681D81B59B5D}"/>
              </a:ext>
            </a:extLst>
          </p:cNvPr>
          <p:cNvSpPr txBox="1"/>
          <p:nvPr/>
        </p:nvSpPr>
        <p:spPr>
          <a:xfrm>
            <a:off x="4607050" y="6036816"/>
            <a:ext cx="246925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/>
              <a:t>Mediator</a:t>
            </a:r>
            <a:endParaRPr lang="he-IL" sz="2800" b="1" dirty="0"/>
          </a:p>
        </p:txBody>
      </p:sp>
    </p:spTree>
    <p:extLst>
      <p:ext uri="{BB962C8B-B14F-4D97-AF65-F5344CB8AC3E}">
        <p14:creationId xmlns:p14="http://schemas.microsoft.com/office/powerpoint/2010/main" val="4280302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Mechanism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6566"/>
            <a:ext cx="9640146" cy="5077114"/>
          </a:xfrm>
        </p:spPr>
        <p:txBody>
          <a:bodyPr>
            <a:normAutofit/>
          </a:bodyPr>
          <a:lstStyle/>
          <a:p>
            <a:r>
              <a:rPr lang="en-US" sz="2000" dirty="0"/>
              <a:t>We initiated an empty environment with no prior transactions. </a:t>
            </a:r>
          </a:p>
          <a:p>
            <a:r>
              <a:rPr lang="en-US" sz="2000" dirty="0"/>
              <a:t>Three participants: </a:t>
            </a:r>
          </a:p>
          <a:p>
            <a:pPr marL="0" indent="0">
              <a:buNone/>
            </a:pPr>
            <a:r>
              <a:rPr lang="en-US" sz="2000" dirty="0"/>
              <a:t>	 ◆ A buyer – “A”.</a:t>
            </a:r>
          </a:p>
          <a:p>
            <a:pPr marL="0" indent="0">
              <a:buNone/>
            </a:pPr>
            <a:r>
              <a:rPr lang="en-US" sz="2000" dirty="0"/>
              <a:t>	 ◆ A seller – “B”.</a:t>
            </a:r>
          </a:p>
          <a:p>
            <a:pPr marL="0" indent="0">
              <a:buNone/>
            </a:pPr>
            <a:r>
              <a:rPr lang="en-US" sz="2000" dirty="0"/>
              <a:t>	 ◆ A mediator – “M”.</a:t>
            </a:r>
            <a:endParaRPr lang="en-US" sz="3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629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Creating A Participant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134" y="1504372"/>
            <a:ext cx="9640146" cy="5077114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Each participant has: </a:t>
            </a:r>
          </a:p>
          <a:p>
            <a:pPr marL="0" indent="0">
              <a:buNone/>
            </a:pPr>
            <a:r>
              <a:rPr lang="en-US" sz="2000" dirty="0"/>
              <a:t>		 ◆ An address.</a:t>
            </a:r>
          </a:p>
          <a:p>
            <a:pPr marL="0" indent="0">
              <a:buNone/>
            </a:pPr>
            <a:r>
              <a:rPr lang="en-US" sz="2000" dirty="0"/>
              <a:t>		 ◆ A private key.</a:t>
            </a:r>
          </a:p>
          <a:p>
            <a:pPr marL="0" indent="0">
              <a:buNone/>
            </a:pPr>
            <a:r>
              <a:rPr lang="en-US" sz="2000" dirty="0"/>
              <a:t>		 ◆ A public key.</a:t>
            </a:r>
          </a:p>
          <a:p>
            <a:endParaRPr lang="en-US" sz="2000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059FF41-4120-404D-B948-46B4794DC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030" y="3429000"/>
            <a:ext cx="1449441" cy="173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938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Address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6566"/>
            <a:ext cx="9640146" cy="5077114"/>
          </a:xfrm>
        </p:spPr>
        <p:txBody>
          <a:bodyPr>
            <a:normAutofit/>
          </a:bodyPr>
          <a:lstStyle/>
          <a:p>
            <a:r>
              <a:rPr lang="en-US" sz="2000" dirty="0"/>
              <a:t>A Bitcoin address is an identifier of 26 to 35 alphanumeric characters.</a:t>
            </a:r>
          </a:p>
          <a:p>
            <a:r>
              <a:rPr lang="en-US" sz="2000" dirty="0"/>
              <a:t>An address can be generated by any user. </a:t>
            </a:r>
          </a:p>
          <a:p>
            <a:r>
              <a:rPr lang="en-US" sz="2000" dirty="0"/>
              <a:t>There are three types of addresses: </a:t>
            </a:r>
          </a:p>
          <a:p>
            <a:pPr marL="0" indent="0">
              <a:buNone/>
            </a:pPr>
            <a:r>
              <a:rPr lang="en-US" sz="2000" dirty="0"/>
              <a:t>	◆ The types begin with “1”, ”3” and “bc1”.</a:t>
            </a:r>
          </a:p>
          <a:p>
            <a:pPr marL="0" indent="0">
              <a:buNone/>
            </a:pPr>
            <a:r>
              <a:rPr lang="en-US" sz="2000" dirty="0"/>
              <a:t>	◆ Each type has a specific use.</a:t>
            </a:r>
            <a:endParaRPr lang="he-IL" sz="20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BDCFC7D1-4897-4670-87DF-88D0DB41A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3522" y="4022246"/>
            <a:ext cx="4557155" cy="38103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1E131FA-B4A5-4B9E-9F71-3CE8B888D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522" y="4668866"/>
            <a:ext cx="4572396" cy="365792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0553833B-6816-4400-A39F-A474944F4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5787" y="5300245"/>
            <a:ext cx="5601185" cy="38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434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b="1" u="sng" dirty="0"/>
              <a:t>Private Key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97173"/>
            <a:ext cx="9190566" cy="3880773"/>
          </a:xfrm>
        </p:spPr>
        <p:txBody>
          <a:bodyPr>
            <a:normAutofit/>
          </a:bodyPr>
          <a:lstStyle/>
          <a:p>
            <a:r>
              <a:rPr lang="en-US" sz="2000" dirty="0"/>
              <a:t>It is a secret number that allows Bitcoins to be spent. </a:t>
            </a:r>
          </a:p>
          <a:p>
            <a:r>
              <a:rPr lang="en-US" sz="2000" dirty="0"/>
              <a:t>Private keys are mathematically related to all Bitcoin addresses generated.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B2C2D556-B0E3-4EC4-8BC1-5B3853CA1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810" y="2602476"/>
            <a:ext cx="4098339" cy="3645924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F35685C4-C0A7-4D4F-A6B5-9E4ED0F0D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262" y="2602476"/>
            <a:ext cx="3920918" cy="356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022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80519-69A1-E54D-9955-45C93F090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93F57-EEA1-0043-8E63-E473BBE58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1449"/>
            <a:ext cx="8596668" cy="3880773"/>
          </a:xfrm>
        </p:spPr>
        <p:txBody>
          <a:bodyPr/>
          <a:lstStyle/>
          <a:p>
            <a:r>
              <a:rPr lang="en-GB" sz="2000" dirty="0"/>
              <a:t>Introduction</a:t>
            </a:r>
            <a:endParaRPr lang="en-US" sz="2000" dirty="0"/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Goals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The solution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Implementation 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Conclusion</a:t>
            </a:r>
            <a:endParaRPr lang="he-IL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473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Public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7653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/>
              <a:t>A public key is a cryptographic code.</a:t>
            </a:r>
          </a:p>
          <a:p>
            <a:r>
              <a:rPr lang="en-US" sz="2000" dirty="0"/>
              <a:t>The key allows a user to receive Bitcoins. </a:t>
            </a:r>
          </a:p>
          <a:p>
            <a:r>
              <a:rPr lang="en-US" sz="2000" dirty="0"/>
              <a:t>The public key coupled with the private key, ensures the protection of the crypto economy.</a:t>
            </a:r>
          </a:p>
        </p:txBody>
      </p:sp>
      <p:pic>
        <p:nvPicPr>
          <p:cNvPr id="4" name="Picture 7" descr="A picture containing object&#10;&#10;Description automatically generated">
            <a:extLst>
              <a:ext uri="{FF2B5EF4-FFF2-40B4-BE49-F238E27FC236}">
                <a16:creationId xmlns:a16="http://schemas.microsoft.com/office/drawing/2014/main" id="{5BE4AA69-95EA-43BC-9083-032BDAD4D0C0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57"/>
          <a:stretch/>
        </p:blipFill>
        <p:spPr>
          <a:xfrm>
            <a:off x="4598903" y="3324356"/>
            <a:ext cx="2220447" cy="2367784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E8ADCA8C-97BE-466A-98CC-BB5CE7135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540" y="5671316"/>
            <a:ext cx="1722212" cy="66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701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Mechanism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6566"/>
            <a:ext cx="9640146" cy="5077114"/>
          </a:xfrm>
        </p:spPr>
        <p:txBody>
          <a:bodyPr>
            <a:normAutofit/>
          </a:bodyPr>
          <a:lstStyle/>
          <a:p>
            <a:r>
              <a:rPr lang="en-US" sz="2000" dirty="0"/>
              <a:t>We transferred Bitcoins to “A” using the system functions.</a:t>
            </a:r>
          </a:p>
          <a:p>
            <a:r>
              <a:rPr lang="en-US" sz="2000" dirty="0"/>
              <a:t>Created a joint address between “A” and “M”.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dirty="0"/>
              <a:t> </a:t>
            </a:r>
            <a:r>
              <a:rPr lang="en-US" sz="2000" dirty="0"/>
              <a:t>◆ The joint address is called “A+M”.</a:t>
            </a:r>
          </a:p>
          <a:p>
            <a:r>
              <a:rPr lang="en-US" sz="2000" dirty="0"/>
              <a:t>The creation process:</a:t>
            </a:r>
          </a:p>
          <a:p>
            <a:endParaRPr lang="en-US" dirty="0"/>
          </a:p>
        </p:txBody>
      </p:sp>
      <p:graphicFrame>
        <p:nvGraphicFramePr>
          <p:cNvPr id="7" name="דיאגרמה 6">
            <a:extLst>
              <a:ext uri="{FF2B5EF4-FFF2-40B4-BE49-F238E27FC236}">
                <a16:creationId xmlns:a16="http://schemas.microsoft.com/office/drawing/2014/main" id="{2A436495-B23E-47D7-805F-F20F5289B3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882677"/>
              </p:ext>
            </p:extLst>
          </p:nvPr>
        </p:nvGraphicFramePr>
        <p:xfrm>
          <a:off x="872432" y="2757492"/>
          <a:ext cx="9953061" cy="1973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80651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61C-71E9-674E-A7F2-8ED750BD8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Multisig</a:t>
            </a:r>
            <a:r>
              <a:rPr lang="en-US" u="sng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E0AE4-D914-8341-BFB4-DF04B8D0B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9022926" cy="3880773"/>
          </a:xfrm>
        </p:spPr>
        <p:txBody>
          <a:bodyPr/>
          <a:lstStyle/>
          <a:p>
            <a:r>
              <a:rPr lang="en-US" sz="2000" dirty="0"/>
              <a:t>Multisig refers to requiring more than one key to authorize a transaction.</a:t>
            </a:r>
          </a:p>
          <a:p>
            <a:r>
              <a:rPr lang="en-US" sz="2000" dirty="0"/>
              <a:t>For a transaction to occur, it requires multiple signatures,               possibly by different private keys.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8" name="תמונה 17">
            <a:extLst>
              <a:ext uri="{FF2B5EF4-FFF2-40B4-BE49-F238E27FC236}">
                <a16:creationId xmlns:a16="http://schemas.microsoft.com/office/drawing/2014/main" id="{333C16FD-4761-4D79-96B6-A41484D45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846" y="3014207"/>
            <a:ext cx="2956874" cy="346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9711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Mechanism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6566"/>
            <a:ext cx="9640146" cy="90897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000" dirty="0"/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1F0B79-5657-4FD1-B17F-20E73F4DB663}"/>
              </a:ext>
            </a:extLst>
          </p:cNvPr>
          <p:cNvSpPr txBox="1">
            <a:spLocks/>
          </p:cNvSpPr>
          <p:nvPr/>
        </p:nvSpPr>
        <p:spPr>
          <a:xfrm>
            <a:off x="677334" y="1504372"/>
            <a:ext cx="8001846" cy="159696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We transfer Bitcoins from “A” to the multisig address.</a:t>
            </a:r>
          </a:p>
          <a:p>
            <a:pPr marL="0" indent="0">
              <a:buNone/>
            </a:pPr>
            <a:r>
              <a:rPr lang="en-US" sz="2000" dirty="0"/>
              <a:t>	◆ The money transferred would be called the deposited money.</a:t>
            </a:r>
          </a:p>
          <a:p>
            <a:r>
              <a:rPr lang="en-US" sz="2000" dirty="0"/>
              <a:t>Now, we would like to transfer the due money of the purchase.</a:t>
            </a:r>
          </a:p>
          <a:p>
            <a:r>
              <a:rPr lang="en-US" sz="2000" dirty="0"/>
              <a:t>We will be using scripts to implement the transfer.</a:t>
            </a:r>
          </a:p>
          <a:p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7D245884-0382-4459-8482-9903B91F0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945" y="3101340"/>
            <a:ext cx="4317790" cy="350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1489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Pay To Public Key Hash (P2PKH)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9457266" cy="3880773"/>
          </a:xfrm>
        </p:spPr>
        <p:txBody>
          <a:bodyPr>
            <a:normAutofit/>
          </a:bodyPr>
          <a:lstStyle/>
          <a:p>
            <a:r>
              <a:rPr lang="en-US" sz="2000" dirty="0"/>
              <a:t>A type of an output created with a public key. </a:t>
            </a:r>
          </a:p>
          <a:p>
            <a:r>
              <a:rPr lang="en-US" sz="2000" dirty="0"/>
              <a:t>To commit a transaction: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dirty="0"/>
              <a:t> ◆</a:t>
            </a:r>
            <a:r>
              <a:rPr lang="en-US" sz="2000" dirty="0"/>
              <a:t> Need to provide a digital signature – a private key.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dirty="0"/>
              <a:t> ◆</a:t>
            </a:r>
            <a:r>
              <a:rPr lang="en-US" sz="2000" dirty="0"/>
              <a:t> The private key should match the public key, used in the output creation. </a:t>
            </a:r>
          </a:p>
        </p:txBody>
      </p:sp>
      <p:pic>
        <p:nvPicPr>
          <p:cNvPr id="5" name="Picture 4" descr="Pay-to-PubKey-Hash (P2PKH)">
            <a:extLst>
              <a:ext uri="{FF2B5EF4-FFF2-40B4-BE49-F238E27FC236}">
                <a16:creationId xmlns:a16="http://schemas.microsoft.com/office/drawing/2014/main" id="{81E97764-D70A-1346-AD94-D246769E2766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30" r="10917" b="8572"/>
          <a:stretch/>
        </p:blipFill>
        <p:spPr bwMode="auto">
          <a:xfrm>
            <a:off x="4975668" y="3302010"/>
            <a:ext cx="998220" cy="32511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548732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en-US" b="1" u="sng" dirty="0"/>
              <a:t>Pay To Script Hash (P2SH)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US" sz="2000" dirty="0"/>
              <a:t>The script allows to lock Bitcoins to a hash.</a:t>
            </a:r>
          </a:p>
          <a:p>
            <a:r>
              <a:rPr lang="en-US" sz="2000" dirty="0"/>
              <a:t>In order to unlock those Bitcoins you must provide certain requirements of the script.</a:t>
            </a:r>
            <a:endParaRPr lang="he-IL" sz="2000" dirty="0"/>
          </a:p>
          <a:p>
            <a:endParaRPr lang="en-US" dirty="0"/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ACA688F-B465-944D-BECC-81BD1F31A2A3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747"/>
          <a:stretch/>
        </p:blipFill>
        <p:spPr bwMode="auto">
          <a:xfrm>
            <a:off x="1573137" y="3372418"/>
            <a:ext cx="7883745" cy="13483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864800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Script Run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6566"/>
            <a:ext cx="9640146" cy="90897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000" dirty="0"/>
          </a:p>
          <a:p>
            <a:endParaRPr lang="en-US" dirty="0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B58C220C-74BD-4D8B-B4CD-ED721695CF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83"/>
          <a:stretch/>
        </p:blipFill>
        <p:spPr>
          <a:xfrm>
            <a:off x="5888962" y="119242"/>
            <a:ext cx="3009628" cy="188954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1F0B79-5657-4FD1-B17F-20E73F4DB663}"/>
              </a:ext>
            </a:extLst>
          </p:cNvPr>
          <p:cNvSpPr txBox="1">
            <a:spLocks/>
          </p:cNvSpPr>
          <p:nvPr/>
        </p:nvSpPr>
        <p:spPr>
          <a:xfrm>
            <a:off x="677334" y="1315913"/>
            <a:ext cx="8001846" cy="15969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1. Receiving all the necessary inputs.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5880CA-1DBC-4F4E-9976-CF2ADFCECEFE}"/>
              </a:ext>
            </a:extLst>
          </p:cNvPr>
          <p:cNvSpPr txBox="1">
            <a:spLocks/>
          </p:cNvSpPr>
          <p:nvPr/>
        </p:nvSpPr>
        <p:spPr>
          <a:xfrm>
            <a:off x="682797" y="2990790"/>
            <a:ext cx="9640146" cy="908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sz="2000" dirty="0"/>
              <a:t>2. Pushing the inputs in to the stack.</a:t>
            </a:r>
          </a:p>
          <a:p>
            <a:endParaRPr lang="en-US" dirty="0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69E214BF-CAD2-4FBA-9E46-A41ECCDB6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5252" y="2191269"/>
            <a:ext cx="2950208" cy="173519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235CA74-C6A8-4E46-B83C-B75CCC18B2D7}"/>
              </a:ext>
            </a:extLst>
          </p:cNvPr>
          <p:cNvSpPr txBox="1">
            <a:spLocks/>
          </p:cNvSpPr>
          <p:nvPr/>
        </p:nvSpPr>
        <p:spPr>
          <a:xfrm>
            <a:off x="682797" y="4886716"/>
            <a:ext cx="9640146" cy="908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sz="2000" dirty="0"/>
              <a:t>3. Check the validity in reverse order.</a:t>
            </a:r>
          </a:p>
          <a:p>
            <a:endParaRPr lang="en-US" dirty="0"/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206FF5D0-C321-4BDA-B7F2-332425F37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4299" y="4056473"/>
            <a:ext cx="3127682" cy="2648420"/>
          </a:xfrm>
          <a:prstGeom prst="rect">
            <a:avLst/>
          </a:prstGeom>
        </p:spPr>
      </p:pic>
      <p:sp>
        <p:nvSpPr>
          <p:cNvPr id="11" name="חץ: למטה 10">
            <a:extLst>
              <a:ext uri="{FF2B5EF4-FFF2-40B4-BE49-F238E27FC236}">
                <a16:creationId xmlns:a16="http://schemas.microsoft.com/office/drawing/2014/main" id="{B49BF18F-3CA7-455C-A098-3A447131E4CC}"/>
              </a:ext>
            </a:extLst>
          </p:cNvPr>
          <p:cNvSpPr/>
          <p:nvPr/>
        </p:nvSpPr>
        <p:spPr>
          <a:xfrm>
            <a:off x="5152037" y="3619194"/>
            <a:ext cx="546835" cy="10368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חץ: למטה 11">
            <a:extLst>
              <a:ext uri="{FF2B5EF4-FFF2-40B4-BE49-F238E27FC236}">
                <a16:creationId xmlns:a16="http://schemas.microsoft.com/office/drawing/2014/main" id="{4931725B-480C-4251-933C-66174E9C7C28}"/>
              </a:ext>
            </a:extLst>
          </p:cNvPr>
          <p:cNvSpPr/>
          <p:nvPr/>
        </p:nvSpPr>
        <p:spPr>
          <a:xfrm>
            <a:off x="5152037" y="1835258"/>
            <a:ext cx="546835" cy="10368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821816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92D54D0-0560-479E-A8BC-AB4EE3EB6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Mechanism Explanation</a:t>
            </a:r>
            <a:endParaRPr lang="he-IL" b="1" u="sng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C7D9E6B-2124-426B-8FA0-5B9767A23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9396306" cy="4813127"/>
          </a:xfrm>
        </p:spPr>
        <p:txBody>
          <a:bodyPr>
            <a:normAutofit/>
          </a:bodyPr>
          <a:lstStyle/>
          <a:p>
            <a:r>
              <a:rPr lang="en-US" sz="2000" dirty="0"/>
              <a:t>The possible scenarios:</a:t>
            </a:r>
          </a:p>
          <a:p>
            <a:pPr marL="0" indent="0">
              <a:buNone/>
            </a:pPr>
            <a:r>
              <a:rPr lang="en-US" sz="2000" dirty="0"/>
              <a:t>	◆The Good scenario.						◆The Bad scenario.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We defined time-limit which separates between the two scenarios.</a:t>
            </a:r>
          </a:p>
          <a:p>
            <a:r>
              <a:rPr lang="en-US" sz="2000" dirty="0"/>
              <a:t>If the due money was transferred before time-limit – the good case.</a:t>
            </a:r>
          </a:p>
          <a:p>
            <a:r>
              <a:rPr lang="en-US" sz="2000" dirty="0"/>
              <a:t>Else - the bad case.</a:t>
            </a:r>
          </a:p>
          <a:p>
            <a:pPr marL="0" indent="0">
              <a:buNone/>
            </a:pPr>
            <a:endParaRPr lang="he-IL" sz="2000" dirty="0"/>
          </a:p>
        </p:txBody>
      </p:sp>
      <p:pic>
        <p:nvPicPr>
          <p:cNvPr id="3076" name="Picture 4" descr="Image result for cartoon thumb down man">
            <a:extLst>
              <a:ext uri="{FF2B5EF4-FFF2-40B4-BE49-F238E27FC236}">
                <a16:creationId xmlns:a16="http://schemas.microsoft.com/office/drawing/2014/main" id="{DE15CDD4-FC3E-44CB-9CC6-9C5A7B2032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8"/>
          <a:stretch/>
        </p:blipFill>
        <p:spPr bwMode="auto">
          <a:xfrm>
            <a:off x="6469380" y="2306002"/>
            <a:ext cx="1630681" cy="164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cartoon thumb up man">
            <a:extLst>
              <a:ext uri="{FF2B5EF4-FFF2-40B4-BE49-F238E27FC236}">
                <a16:creationId xmlns:a16="http://schemas.microsoft.com/office/drawing/2014/main" id="{6FCE2F42-514D-4226-8C6D-431DF63B57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9"/>
          <a:stretch/>
        </p:blipFill>
        <p:spPr bwMode="auto">
          <a:xfrm>
            <a:off x="1927860" y="2306002"/>
            <a:ext cx="1630680" cy="164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תמונה 5" descr="תמונה שמכילה אובייקט, שעון&#10;&#10;התיאור נוצר באופן אוטומטי">
            <a:extLst>
              <a:ext uri="{FF2B5EF4-FFF2-40B4-BE49-F238E27FC236}">
                <a16:creationId xmlns:a16="http://schemas.microsoft.com/office/drawing/2014/main" id="{0788A445-FDF7-4185-837B-EE26C39067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780" y="5021580"/>
            <a:ext cx="1379220" cy="137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749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663A0-7E89-7E48-98D3-7F1B26E37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u="sng" dirty="0"/>
              <a:t>First Scenario – Good Case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618ED2-6C16-FD4B-98C3-FAF20B45D72C}"/>
              </a:ext>
            </a:extLst>
          </p:cNvPr>
          <p:cNvSpPr/>
          <p:nvPr/>
        </p:nvSpPr>
        <p:spPr>
          <a:xfrm>
            <a:off x="769620" y="1901992"/>
            <a:ext cx="1730853" cy="2827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2DF955-D946-7543-B95F-B626732E578E}"/>
              </a:ext>
            </a:extLst>
          </p:cNvPr>
          <p:cNvSpPr/>
          <p:nvPr/>
        </p:nvSpPr>
        <p:spPr>
          <a:xfrm>
            <a:off x="4394448" y="2053406"/>
            <a:ext cx="1418897" cy="903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A94447-955D-DD45-9D11-AD662D37A8D0}"/>
              </a:ext>
            </a:extLst>
          </p:cNvPr>
          <p:cNvSpPr/>
          <p:nvPr/>
        </p:nvSpPr>
        <p:spPr>
          <a:xfrm>
            <a:off x="7178368" y="3825955"/>
            <a:ext cx="1228698" cy="903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AE718-E027-C94F-931D-459CABE48CFD}"/>
              </a:ext>
            </a:extLst>
          </p:cNvPr>
          <p:cNvSpPr txBox="1"/>
          <p:nvPr/>
        </p:nvSpPr>
        <p:spPr>
          <a:xfrm>
            <a:off x="1246842" y="2009894"/>
            <a:ext cx="841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7D9781-94A4-8646-A6EA-0541A6F01198}"/>
              </a:ext>
            </a:extLst>
          </p:cNvPr>
          <p:cNvSpPr/>
          <p:nvPr/>
        </p:nvSpPr>
        <p:spPr>
          <a:xfrm>
            <a:off x="4480105" y="2155612"/>
            <a:ext cx="12475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A+M</a:t>
            </a:r>
          </a:p>
          <a:p>
            <a:pPr algn="ctr"/>
            <a:r>
              <a:rPr lang="en-US" b="1" dirty="0"/>
              <a:t>MULTISIG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E64D0B-0E36-374B-8CFB-1C20D7B7AFAD}"/>
              </a:ext>
            </a:extLst>
          </p:cNvPr>
          <p:cNvSpPr txBox="1"/>
          <p:nvPr/>
        </p:nvSpPr>
        <p:spPr>
          <a:xfrm>
            <a:off x="7664716" y="4108230"/>
            <a:ext cx="272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ABA8A1A2-447F-B14C-8B97-60E5E342745E}"/>
              </a:ext>
            </a:extLst>
          </p:cNvPr>
          <p:cNvSpPr/>
          <p:nvPr/>
        </p:nvSpPr>
        <p:spPr>
          <a:xfrm>
            <a:off x="2797047" y="2194560"/>
            <a:ext cx="1245476" cy="591066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66DCC9-1AE9-1544-8533-8B45DF6A6E8D}"/>
              </a:ext>
            </a:extLst>
          </p:cNvPr>
          <p:cNvSpPr txBox="1"/>
          <p:nvPr/>
        </p:nvSpPr>
        <p:spPr>
          <a:xfrm>
            <a:off x="2499739" y="1502554"/>
            <a:ext cx="19577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 deposit transaction, back in history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E82A087-0960-2846-9873-9C5C23FD7B0D}"/>
              </a:ext>
            </a:extLst>
          </p:cNvPr>
          <p:cNvCxnSpPr>
            <a:cxnSpLocks/>
          </p:cNvCxnSpPr>
          <p:nvPr/>
        </p:nvCxnSpPr>
        <p:spPr>
          <a:xfrm>
            <a:off x="520718" y="5126264"/>
            <a:ext cx="8873066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8CE075D-5D34-1D4F-B085-D41F60871A73}"/>
              </a:ext>
            </a:extLst>
          </p:cNvPr>
          <p:cNvSpPr txBox="1"/>
          <p:nvPr/>
        </p:nvSpPr>
        <p:spPr>
          <a:xfrm>
            <a:off x="8720582" y="5138112"/>
            <a:ext cx="67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EAD45EE7-36B3-3742-8283-917A8F2651E4}"/>
              </a:ext>
            </a:extLst>
          </p:cNvPr>
          <p:cNvSpPr/>
          <p:nvPr/>
        </p:nvSpPr>
        <p:spPr>
          <a:xfrm>
            <a:off x="2816462" y="3878878"/>
            <a:ext cx="4045916" cy="738664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Txid 2</a:t>
            </a:r>
            <a:endParaRPr lang="he-IL" sz="1600" dirty="0">
              <a:solidFill>
                <a:schemeClr val="tx1"/>
              </a:solidFill>
            </a:endParaRPr>
          </a:p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AC9FC5-7C2B-134F-A42C-A10460C2B775}"/>
              </a:ext>
            </a:extLst>
          </p:cNvPr>
          <p:cNvSpPr txBox="1"/>
          <p:nvPr/>
        </p:nvSpPr>
        <p:spPr>
          <a:xfrm>
            <a:off x="3664419" y="4477562"/>
            <a:ext cx="19577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 good purchase</a:t>
            </a:r>
          </a:p>
        </p:txBody>
      </p:sp>
      <p:sp>
        <p:nvSpPr>
          <p:cNvPr id="23" name="TextBox 28">
            <a:extLst>
              <a:ext uri="{FF2B5EF4-FFF2-40B4-BE49-F238E27FC236}">
                <a16:creationId xmlns:a16="http://schemas.microsoft.com/office/drawing/2014/main" id="{8C634A0A-ED84-4650-8721-4AC22001F450}"/>
              </a:ext>
            </a:extLst>
          </p:cNvPr>
          <p:cNvSpPr txBox="1"/>
          <p:nvPr/>
        </p:nvSpPr>
        <p:spPr>
          <a:xfrm>
            <a:off x="6292637" y="2290039"/>
            <a:ext cx="19577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A+M cannot pay</a:t>
            </a:r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99C83144-DCF4-4C55-86CA-88C0F1A0D6C8}"/>
              </a:ext>
            </a:extLst>
          </p:cNvPr>
          <p:cNvSpPr/>
          <p:nvPr/>
        </p:nvSpPr>
        <p:spPr>
          <a:xfrm>
            <a:off x="838777" y="2458720"/>
            <a:ext cx="1570753" cy="21867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u="sng" dirty="0"/>
              <a:t>A-&gt;B</a:t>
            </a:r>
          </a:p>
          <a:p>
            <a:r>
              <a:rPr lang="en-US" u="sng" dirty="0"/>
              <a:t>Inputs:</a:t>
            </a:r>
          </a:p>
          <a:p>
            <a:r>
              <a:rPr lang="en-US" dirty="0"/>
              <a:t>Txid 2</a:t>
            </a:r>
          </a:p>
          <a:p>
            <a:r>
              <a:rPr lang="en-US" u="sng" dirty="0"/>
              <a:t>Outputs:</a:t>
            </a:r>
          </a:p>
          <a:p>
            <a:r>
              <a:rPr lang="en-US" dirty="0"/>
              <a:t>◆ 25 -&gt; B</a:t>
            </a:r>
          </a:p>
          <a:p>
            <a:r>
              <a:rPr lang="en-US" dirty="0"/>
              <a:t>◆ 24.95 -&gt; A</a:t>
            </a:r>
          </a:p>
          <a:p>
            <a:r>
              <a:rPr lang="en-US" dirty="0"/>
              <a:t>◆ 0.05 -&gt; fee</a:t>
            </a:r>
          </a:p>
          <a:p>
            <a:pPr algn="ctr"/>
            <a:endParaRPr lang="en-US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BCF18397-7BE4-4DDF-89DF-2B92D53A0562}"/>
              </a:ext>
            </a:extLst>
          </p:cNvPr>
          <p:cNvSpPr txBox="1"/>
          <p:nvPr/>
        </p:nvSpPr>
        <p:spPr>
          <a:xfrm>
            <a:off x="2973637" y="2332803"/>
            <a:ext cx="776439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/>
              <a:t>Txid 1</a:t>
            </a:r>
            <a:endParaRPr lang="he-IL" sz="1600" dirty="0"/>
          </a:p>
        </p:txBody>
      </p:sp>
      <p:sp>
        <p:nvSpPr>
          <p:cNvPr id="33" name="Right Arrow 25">
            <a:extLst>
              <a:ext uri="{FF2B5EF4-FFF2-40B4-BE49-F238E27FC236}">
                <a16:creationId xmlns:a16="http://schemas.microsoft.com/office/drawing/2014/main" id="{B0F5AE4C-A677-473D-BBD9-9EF0A87B3265}"/>
              </a:ext>
            </a:extLst>
          </p:cNvPr>
          <p:cNvSpPr/>
          <p:nvPr/>
        </p:nvSpPr>
        <p:spPr>
          <a:xfrm rot="2264725">
            <a:off x="5997926" y="2721071"/>
            <a:ext cx="1900318" cy="598117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              Txid 2</a:t>
            </a:r>
            <a:endParaRPr lang="he-IL" sz="1600" dirty="0">
              <a:solidFill>
                <a:schemeClr val="tx1"/>
              </a:solidFill>
            </a:endParaRPr>
          </a:p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30" name="Multiply 16">
            <a:extLst>
              <a:ext uri="{FF2B5EF4-FFF2-40B4-BE49-F238E27FC236}">
                <a16:creationId xmlns:a16="http://schemas.microsoft.com/office/drawing/2014/main" id="{2F48B819-3AE3-4ED1-8D55-73BB61F944B5}"/>
              </a:ext>
            </a:extLst>
          </p:cNvPr>
          <p:cNvSpPr/>
          <p:nvPr/>
        </p:nvSpPr>
        <p:spPr>
          <a:xfrm>
            <a:off x="6115155" y="2493393"/>
            <a:ext cx="1094869" cy="720061"/>
          </a:xfrm>
          <a:prstGeom prst="mathMultiply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042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6" grpId="0"/>
      <p:bldP spid="18" grpId="0"/>
      <p:bldP spid="19" grpId="0"/>
      <p:bldP spid="20" grpId="0" animBg="1"/>
      <p:bldP spid="21" grpId="0"/>
      <p:bldP spid="26" grpId="0" animBg="1"/>
      <p:bldP spid="27" grpId="0"/>
      <p:bldP spid="23" grpId="0"/>
      <p:bldP spid="23" grpId="1"/>
      <p:bldP spid="33" grpId="0" animBg="1"/>
      <p:bldP spid="30" grpId="0" animBg="1"/>
      <p:bldP spid="30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First Scenario – Good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US" sz="2000" dirty="0"/>
              <a:t>The transaction between “A” and “B” happened and succeeded in time.  </a:t>
            </a:r>
          </a:p>
          <a:p>
            <a:r>
              <a:rPr lang="en-US" sz="2000" dirty="0"/>
              <a:t>The transaction between “A+M” and “B” cannot happen, due to a one time input use.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639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F2E6D-C6B6-B54C-8A23-55306578F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374" y="601640"/>
            <a:ext cx="8596668" cy="1320800"/>
          </a:xfrm>
        </p:spPr>
        <p:txBody>
          <a:bodyPr/>
          <a:lstStyle/>
          <a:p>
            <a:pPr rtl="1"/>
            <a:r>
              <a:rPr lang="en-GB" b="1" u="sng" dirty="0"/>
              <a:t>Blockchain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BF77D-F0CD-D747-A8BA-C0AAEF46F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374" y="1337306"/>
            <a:ext cx="8596668" cy="157722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Blockchain is a sequence of data organized in blocks.</a:t>
            </a:r>
          </a:p>
          <a:p>
            <a:pPr marL="400050" lvl="1" indent="0">
              <a:buNone/>
            </a:pPr>
            <a:r>
              <a:rPr lang="en-US" sz="2000" dirty="0"/>
              <a:t>◆	Append only.</a:t>
            </a:r>
          </a:p>
          <a:p>
            <a:pPr marL="400050" lvl="1" indent="0">
              <a:buNone/>
            </a:pPr>
            <a:r>
              <a:rPr lang="en-US" sz="2000" dirty="0"/>
              <a:t>◆	Readable.</a:t>
            </a:r>
          </a:p>
          <a:p>
            <a:pPr marL="400050" lvl="1" indent="0">
              <a:buNone/>
            </a:pPr>
            <a:r>
              <a:rPr lang="en-US" sz="2000" dirty="0"/>
              <a:t>◆	Tamperproof.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831E7E-E878-2947-9A54-86BACE066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361" y="3564536"/>
            <a:ext cx="7457757" cy="212108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F0724C0-A79F-884B-9D08-C43FCD2F3B57}"/>
              </a:ext>
            </a:extLst>
          </p:cNvPr>
          <p:cNvCxnSpPr/>
          <p:nvPr/>
        </p:nvCxnSpPr>
        <p:spPr>
          <a:xfrm flipV="1">
            <a:off x="5324420" y="4864552"/>
            <a:ext cx="0" cy="118766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A8CC710-195B-B44C-A5A4-64F1F0137373}"/>
              </a:ext>
            </a:extLst>
          </p:cNvPr>
          <p:cNvSpPr txBox="1"/>
          <p:nvPr/>
        </p:nvSpPr>
        <p:spPr>
          <a:xfrm>
            <a:off x="4222268" y="6065613"/>
            <a:ext cx="1881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en-US" dirty="0"/>
              <a:t>Hash pointer</a:t>
            </a:r>
          </a:p>
        </p:txBody>
      </p:sp>
    </p:spTree>
    <p:extLst>
      <p:ext uri="{BB962C8B-B14F-4D97-AF65-F5344CB8AC3E}">
        <p14:creationId xmlns:p14="http://schemas.microsoft.com/office/powerpoint/2010/main" val="13220935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663A0-7E89-7E48-98D3-7F1B26E37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u="sng" dirty="0"/>
              <a:t>Second Scenario – Bad Case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618ED2-6C16-FD4B-98C3-FAF20B45D72C}"/>
              </a:ext>
            </a:extLst>
          </p:cNvPr>
          <p:cNvSpPr/>
          <p:nvPr/>
        </p:nvSpPr>
        <p:spPr>
          <a:xfrm>
            <a:off x="769620" y="1901992"/>
            <a:ext cx="1730853" cy="2827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2DF955-D946-7543-B95F-B626732E578E}"/>
              </a:ext>
            </a:extLst>
          </p:cNvPr>
          <p:cNvSpPr/>
          <p:nvPr/>
        </p:nvSpPr>
        <p:spPr>
          <a:xfrm>
            <a:off x="4394448" y="2053406"/>
            <a:ext cx="1418897" cy="903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A94447-955D-DD45-9D11-AD662D37A8D0}"/>
              </a:ext>
            </a:extLst>
          </p:cNvPr>
          <p:cNvSpPr/>
          <p:nvPr/>
        </p:nvSpPr>
        <p:spPr>
          <a:xfrm>
            <a:off x="7178368" y="3825955"/>
            <a:ext cx="1228698" cy="903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AE718-E027-C94F-931D-459CABE48CFD}"/>
              </a:ext>
            </a:extLst>
          </p:cNvPr>
          <p:cNvSpPr txBox="1"/>
          <p:nvPr/>
        </p:nvSpPr>
        <p:spPr>
          <a:xfrm>
            <a:off x="1246842" y="2009894"/>
            <a:ext cx="841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7D9781-94A4-8646-A6EA-0541A6F01198}"/>
              </a:ext>
            </a:extLst>
          </p:cNvPr>
          <p:cNvSpPr/>
          <p:nvPr/>
        </p:nvSpPr>
        <p:spPr>
          <a:xfrm>
            <a:off x="4480105" y="2155612"/>
            <a:ext cx="12475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A+M</a:t>
            </a:r>
          </a:p>
          <a:p>
            <a:pPr algn="ctr"/>
            <a:r>
              <a:rPr lang="en-US" b="1" dirty="0"/>
              <a:t>MULTISIG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E64D0B-0E36-374B-8CFB-1C20D7B7AFAD}"/>
              </a:ext>
            </a:extLst>
          </p:cNvPr>
          <p:cNvSpPr txBox="1"/>
          <p:nvPr/>
        </p:nvSpPr>
        <p:spPr>
          <a:xfrm>
            <a:off x="7664716" y="4108230"/>
            <a:ext cx="272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ABA8A1A2-447F-B14C-8B97-60E5E342745E}"/>
              </a:ext>
            </a:extLst>
          </p:cNvPr>
          <p:cNvSpPr/>
          <p:nvPr/>
        </p:nvSpPr>
        <p:spPr>
          <a:xfrm>
            <a:off x="2797047" y="2194560"/>
            <a:ext cx="1245476" cy="591066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66DCC9-1AE9-1544-8533-8B45DF6A6E8D}"/>
              </a:ext>
            </a:extLst>
          </p:cNvPr>
          <p:cNvSpPr txBox="1"/>
          <p:nvPr/>
        </p:nvSpPr>
        <p:spPr>
          <a:xfrm>
            <a:off x="2499739" y="1502554"/>
            <a:ext cx="19577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 deposit transaction, back in history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E82A087-0960-2846-9873-9C5C23FD7B0D}"/>
              </a:ext>
            </a:extLst>
          </p:cNvPr>
          <p:cNvCxnSpPr>
            <a:cxnSpLocks/>
          </p:cNvCxnSpPr>
          <p:nvPr/>
        </p:nvCxnSpPr>
        <p:spPr>
          <a:xfrm>
            <a:off x="520718" y="5126264"/>
            <a:ext cx="8873066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8CE075D-5D34-1D4F-B085-D41F60871A73}"/>
              </a:ext>
            </a:extLst>
          </p:cNvPr>
          <p:cNvSpPr txBox="1"/>
          <p:nvPr/>
        </p:nvSpPr>
        <p:spPr>
          <a:xfrm>
            <a:off x="8720582" y="5137795"/>
            <a:ext cx="67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EAD45EE7-36B3-3742-8283-917A8F2651E4}"/>
              </a:ext>
            </a:extLst>
          </p:cNvPr>
          <p:cNvSpPr/>
          <p:nvPr/>
        </p:nvSpPr>
        <p:spPr>
          <a:xfrm>
            <a:off x="2816462" y="3878878"/>
            <a:ext cx="4045916" cy="738664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                                  Txid 2</a:t>
            </a:r>
            <a:endParaRPr lang="he-IL" sz="1600" dirty="0">
              <a:solidFill>
                <a:schemeClr val="tx1"/>
              </a:solidFill>
            </a:endParaRPr>
          </a:p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AC9FC5-7C2B-134F-A42C-A10460C2B775}"/>
              </a:ext>
            </a:extLst>
          </p:cNvPr>
          <p:cNvSpPr txBox="1"/>
          <p:nvPr/>
        </p:nvSpPr>
        <p:spPr>
          <a:xfrm>
            <a:off x="3619244" y="4569366"/>
            <a:ext cx="24403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“A” can not transfer money</a:t>
            </a:r>
          </a:p>
        </p:txBody>
      </p:sp>
      <p:sp>
        <p:nvSpPr>
          <p:cNvPr id="23" name="TextBox 28">
            <a:extLst>
              <a:ext uri="{FF2B5EF4-FFF2-40B4-BE49-F238E27FC236}">
                <a16:creationId xmlns:a16="http://schemas.microsoft.com/office/drawing/2014/main" id="{8C634A0A-ED84-4650-8721-4AC22001F450}"/>
              </a:ext>
            </a:extLst>
          </p:cNvPr>
          <p:cNvSpPr txBox="1"/>
          <p:nvPr/>
        </p:nvSpPr>
        <p:spPr>
          <a:xfrm>
            <a:off x="6449331" y="2494166"/>
            <a:ext cx="19577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A+M pay</a:t>
            </a:r>
          </a:p>
        </p:txBody>
      </p:sp>
      <p:sp>
        <p:nvSpPr>
          <p:cNvPr id="30" name="Multiply 16">
            <a:extLst>
              <a:ext uri="{FF2B5EF4-FFF2-40B4-BE49-F238E27FC236}">
                <a16:creationId xmlns:a16="http://schemas.microsoft.com/office/drawing/2014/main" id="{2F48B819-3AE3-4ED1-8D55-73BB61F944B5}"/>
              </a:ext>
            </a:extLst>
          </p:cNvPr>
          <p:cNvSpPr/>
          <p:nvPr/>
        </p:nvSpPr>
        <p:spPr>
          <a:xfrm>
            <a:off x="4225071" y="3853709"/>
            <a:ext cx="1228697" cy="808075"/>
          </a:xfrm>
          <a:prstGeom prst="mathMultiply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99C83144-DCF4-4C55-86CA-88C0F1A0D6C8}"/>
              </a:ext>
            </a:extLst>
          </p:cNvPr>
          <p:cNvSpPr/>
          <p:nvPr/>
        </p:nvSpPr>
        <p:spPr>
          <a:xfrm>
            <a:off x="838777" y="2458720"/>
            <a:ext cx="1570753" cy="21867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u="sng" dirty="0"/>
              <a:t>A-&gt;B</a:t>
            </a:r>
          </a:p>
          <a:p>
            <a:r>
              <a:rPr lang="en-US" u="sng" dirty="0"/>
              <a:t>Inputs:</a:t>
            </a:r>
          </a:p>
          <a:p>
            <a:r>
              <a:rPr lang="en-US"/>
              <a:t>Txid 2</a:t>
            </a:r>
            <a:endParaRPr lang="en-US" dirty="0"/>
          </a:p>
          <a:p>
            <a:r>
              <a:rPr lang="en-US" u="sng" dirty="0"/>
              <a:t>Outputs:</a:t>
            </a:r>
          </a:p>
          <a:p>
            <a:r>
              <a:rPr lang="en-US" dirty="0"/>
              <a:t>◆ 25 -&gt; B</a:t>
            </a:r>
          </a:p>
          <a:p>
            <a:r>
              <a:rPr lang="en-US" dirty="0"/>
              <a:t>◆ 24.95 -&gt; A</a:t>
            </a:r>
          </a:p>
          <a:p>
            <a:r>
              <a:rPr lang="en-US" dirty="0"/>
              <a:t>◆ 0.05 -&gt; fee</a:t>
            </a:r>
          </a:p>
          <a:p>
            <a:pPr algn="ctr"/>
            <a:endParaRPr lang="en-US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BCF18397-7BE4-4DDF-89DF-2B92D53A0562}"/>
              </a:ext>
            </a:extLst>
          </p:cNvPr>
          <p:cNvSpPr txBox="1"/>
          <p:nvPr/>
        </p:nvSpPr>
        <p:spPr>
          <a:xfrm>
            <a:off x="2973637" y="2332803"/>
            <a:ext cx="776439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/>
              <a:t>Txid 1</a:t>
            </a:r>
            <a:endParaRPr lang="he-IL" sz="1600" dirty="0"/>
          </a:p>
        </p:txBody>
      </p:sp>
      <p:sp>
        <p:nvSpPr>
          <p:cNvPr id="29" name="Right Arrow 25">
            <a:extLst>
              <a:ext uri="{FF2B5EF4-FFF2-40B4-BE49-F238E27FC236}">
                <a16:creationId xmlns:a16="http://schemas.microsoft.com/office/drawing/2014/main" id="{2B46F204-1CC2-4498-A70F-F5BC014AEDB8}"/>
              </a:ext>
            </a:extLst>
          </p:cNvPr>
          <p:cNvSpPr/>
          <p:nvPr/>
        </p:nvSpPr>
        <p:spPr>
          <a:xfrm rot="2264725">
            <a:off x="5997926" y="2721071"/>
            <a:ext cx="1900318" cy="598117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Txid 2</a:t>
            </a:r>
            <a:endParaRPr lang="he-IL" sz="1600" dirty="0">
              <a:solidFill>
                <a:schemeClr val="tx1"/>
              </a:solidFill>
            </a:endParaRPr>
          </a:p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97472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1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1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9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9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9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9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6" grpId="0"/>
      <p:bldP spid="18" grpId="0"/>
      <p:bldP spid="19" grpId="0"/>
      <p:bldP spid="20" grpId="0" animBg="1"/>
      <p:bldP spid="21" grpId="0"/>
      <p:bldP spid="26" grpId="0" animBg="1"/>
      <p:bldP spid="27" grpId="0"/>
      <p:bldP spid="23" grpId="0"/>
      <p:bldP spid="23" grpId="1"/>
      <p:bldP spid="30" grpId="0" animBg="1"/>
      <p:bldP spid="30" grpId="1" animBg="1"/>
      <p:bldP spid="2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Second Scenario – Bad Case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222826" cy="3880773"/>
          </a:xfrm>
        </p:spPr>
        <p:txBody>
          <a:bodyPr/>
          <a:lstStyle/>
          <a:p>
            <a:r>
              <a:rPr lang="en-US" sz="2000" dirty="0"/>
              <a:t>The transaction between “A” and “B” was out of time.  </a:t>
            </a:r>
          </a:p>
          <a:p>
            <a:r>
              <a:rPr lang="en-US" sz="2000" dirty="0"/>
              <a:t>The transaction between “A+M” and “B” succeeded. </a:t>
            </a:r>
          </a:p>
          <a:p>
            <a:r>
              <a:rPr lang="en-US" sz="2000" dirty="0"/>
              <a:t>The transaction between “A” and “B” cannot happen, due to one-time input use.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919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80519-69A1-E54D-9955-45C93F090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93F57-EEA1-0043-8E63-E473BBE58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Introduction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Goals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The solution</a:t>
            </a:r>
          </a:p>
          <a:p>
            <a:r>
              <a:rPr lang="en-US" sz="2000" dirty="0">
                <a:solidFill>
                  <a:schemeClr val="tx1"/>
                </a:solidFill>
              </a:rPr>
              <a:t>Implementation 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Conclusion</a:t>
            </a:r>
            <a:endParaRPr lang="he-IL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4570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Implementation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BB39-878B-2E4F-84F9-80E6EE24E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pPr marL="342900" indent="-342900" defTabSz="45720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000" dirty="0"/>
              <a:t>Our system uses python scripting and JSON-RPC, in order to connect the Bitcoin’s client. </a:t>
            </a:r>
          </a:p>
          <a:p>
            <a:pPr marL="342900" indent="-342900" defTabSz="45720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000" dirty="0"/>
              <a:t>We used different libraries functions of the Bitcoin core. </a:t>
            </a:r>
          </a:p>
          <a:p>
            <a:pPr marL="342900" indent="-342900" defTabSz="45720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000" dirty="0"/>
              <a:t>We setup our system on the reg-test environment.</a:t>
            </a:r>
            <a:endParaRPr lang="he-IL" sz="2000" dirty="0"/>
          </a:p>
          <a:p>
            <a:r>
              <a:rPr lang="en-US" sz="2000" dirty="0"/>
              <a:t>We used </a:t>
            </a:r>
            <a:r>
              <a:rPr lang="en-US" sz="2000" dirty="0" err="1"/>
              <a:t>Github</a:t>
            </a:r>
            <a:r>
              <a:rPr lang="en-US" sz="2000" dirty="0"/>
              <a:t> to sync our project with </a:t>
            </a:r>
            <a:r>
              <a:rPr lang="en-US" sz="2000" dirty="0" err="1"/>
              <a:t>Itay</a:t>
            </a:r>
            <a:r>
              <a:rPr lang="en-US" sz="2000" dirty="0"/>
              <a:t>. </a:t>
            </a:r>
          </a:p>
          <a:p>
            <a:pPr marL="457200" lvl="1" indent="0">
              <a:buNone/>
            </a:pPr>
            <a:r>
              <a:rPr lang="en-US" sz="2000" dirty="0"/>
              <a:t>◆ https://github.com/BarakGahtan/bitcoin_project_s19</a:t>
            </a:r>
          </a:p>
        </p:txBody>
      </p:sp>
    </p:spTree>
    <p:extLst>
      <p:ext uri="{BB962C8B-B14F-4D97-AF65-F5344CB8AC3E}">
        <p14:creationId xmlns:p14="http://schemas.microsoft.com/office/powerpoint/2010/main" val="13710127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b="1" u="sng" dirty="0"/>
              <a:t>Key Functions</a:t>
            </a:r>
            <a:endParaRPr lang="en-US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9B3EF4FE-4882-BF44-A3B3-1C8B94748A21}"/>
              </a:ext>
            </a:extLst>
          </p:cNvPr>
          <p:cNvSpPr/>
          <p:nvPr/>
        </p:nvSpPr>
        <p:spPr>
          <a:xfrm>
            <a:off x="7394928" y="3107827"/>
            <a:ext cx="2122872" cy="846504"/>
          </a:xfrm>
          <a:prstGeom prst="cub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Bitcoin Core client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91BA65-060A-1942-85C2-60FCE0E13131}"/>
              </a:ext>
            </a:extLst>
          </p:cNvPr>
          <p:cNvSpPr txBox="1"/>
          <p:nvPr/>
        </p:nvSpPr>
        <p:spPr>
          <a:xfrm>
            <a:off x="5322183" y="3201694"/>
            <a:ext cx="8830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RPC</a:t>
            </a:r>
          </a:p>
        </p:txBody>
      </p:sp>
      <p:sp>
        <p:nvSpPr>
          <p:cNvPr id="47" name="Cube 5">
            <a:extLst>
              <a:ext uri="{FF2B5EF4-FFF2-40B4-BE49-F238E27FC236}">
                <a16:creationId xmlns:a16="http://schemas.microsoft.com/office/drawing/2014/main" id="{40E77E31-DD34-4199-856C-0B70071E9D23}"/>
              </a:ext>
            </a:extLst>
          </p:cNvPr>
          <p:cNvSpPr/>
          <p:nvPr/>
        </p:nvSpPr>
        <p:spPr>
          <a:xfrm>
            <a:off x="1181628" y="4247676"/>
            <a:ext cx="2516217" cy="480936"/>
          </a:xfrm>
          <a:prstGeom prst="cub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/>
          </a:p>
          <a:p>
            <a:pPr algn="ctr"/>
            <a:r>
              <a:rPr lang="en-US" sz="1400" dirty="0"/>
              <a:t>Transaction Multi To Single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54" name="Cube 5">
            <a:extLst>
              <a:ext uri="{FF2B5EF4-FFF2-40B4-BE49-F238E27FC236}">
                <a16:creationId xmlns:a16="http://schemas.microsoft.com/office/drawing/2014/main" id="{FEFA1080-841D-4A61-A364-3972B963534D}"/>
              </a:ext>
            </a:extLst>
          </p:cNvPr>
          <p:cNvSpPr/>
          <p:nvPr/>
        </p:nvSpPr>
        <p:spPr>
          <a:xfrm>
            <a:off x="1181627" y="3654998"/>
            <a:ext cx="2516217" cy="480936"/>
          </a:xfrm>
          <a:prstGeom prst="cub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/>
          </a:p>
          <a:p>
            <a:pPr algn="ctr"/>
            <a:r>
              <a:rPr lang="en-US" sz="1400" dirty="0"/>
              <a:t>Transaction Single To Single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58" name="Cube 5">
            <a:extLst>
              <a:ext uri="{FF2B5EF4-FFF2-40B4-BE49-F238E27FC236}">
                <a16:creationId xmlns:a16="http://schemas.microsoft.com/office/drawing/2014/main" id="{69D0D4C3-FEA5-4580-9EEA-F8417D9C43BE}"/>
              </a:ext>
            </a:extLst>
          </p:cNvPr>
          <p:cNvSpPr/>
          <p:nvPr/>
        </p:nvSpPr>
        <p:spPr>
          <a:xfrm>
            <a:off x="1181626" y="3048962"/>
            <a:ext cx="2516217" cy="480936"/>
          </a:xfrm>
          <a:prstGeom prst="cub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/>
          </a:p>
          <a:p>
            <a:pPr algn="ctr"/>
            <a:r>
              <a:rPr lang="en-US" sz="1400" dirty="0"/>
              <a:t>Transaction Single To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60" name="Cube 5">
            <a:extLst>
              <a:ext uri="{FF2B5EF4-FFF2-40B4-BE49-F238E27FC236}">
                <a16:creationId xmlns:a16="http://schemas.microsoft.com/office/drawing/2014/main" id="{F587DB81-1E41-4719-A0CD-52400CEAEAC2}"/>
              </a:ext>
            </a:extLst>
          </p:cNvPr>
          <p:cNvSpPr/>
          <p:nvPr/>
        </p:nvSpPr>
        <p:spPr>
          <a:xfrm>
            <a:off x="1181625" y="2466960"/>
            <a:ext cx="2516217" cy="480936"/>
          </a:xfrm>
          <a:prstGeom prst="cub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/>
          </a:p>
          <a:p>
            <a:pPr algn="ctr"/>
            <a:r>
              <a:rPr lang="en-US" sz="1400" dirty="0"/>
              <a:t>Private Key Generator</a:t>
            </a:r>
          </a:p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9" name="מחבר חץ ישר 8">
            <a:extLst>
              <a:ext uri="{FF2B5EF4-FFF2-40B4-BE49-F238E27FC236}">
                <a16:creationId xmlns:a16="http://schemas.microsoft.com/office/drawing/2014/main" id="{E8FD72CF-6D9F-4C72-BA62-B2212756631E}"/>
              </a:ext>
            </a:extLst>
          </p:cNvPr>
          <p:cNvCxnSpPr/>
          <p:nvPr/>
        </p:nvCxnSpPr>
        <p:spPr>
          <a:xfrm>
            <a:off x="4399471" y="3531079"/>
            <a:ext cx="2300377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Content Placeholder 2">
            <a:extLst>
              <a:ext uri="{FF2B5EF4-FFF2-40B4-BE49-F238E27FC236}">
                <a16:creationId xmlns:a16="http://schemas.microsoft.com/office/drawing/2014/main" id="{47E615BC-6AEB-4BA0-9535-116F0D1DE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182968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Abstract Implementation:</a:t>
            </a:r>
          </a:p>
        </p:txBody>
      </p:sp>
    </p:spTree>
    <p:extLst>
      <p:ext uri="{BB962C8B-B14F-4D97-AF65-F5344CB8AC3E}">
        <p14:creationId xmlns:p14="http://schemas.microsoft.com/office/powerpoint/2010/main" val="14810425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b="1" u="sng" dirty="0"/>
              <a:t>Key Functions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5A0FA7F-2842-40BD-8C14-209B37C83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1829681"/>
          </a:xfrm>
        </p:spPr>
        <p:txBody>
          <a:bodyPr/>
          <a:lstStyle/>
          <a:p>
            <a:r>
              <a:rPr lang="en-US" sz="2000" dirty="0"/>
              <a:t>Private Key Generator:</a:t>
            </a:r>
          </a:p>
          <a:p>
            <a:pPr marL="0" indent="0">
              <a:buNone/>
            </a:pPr>
            <a:r>
              <a:rPr lang="en-US" sz="2000" dirty="0"/>
              <a:t>	◆ Creates a private key using a random function.</a:t>
            </a:r>
          </a:p>
          <a:p>
            <a:pPr marL="0" indent="0">
              <a:buNone/>
            </a:pPr>
            <a:r>
              <a:rPr lang="en-US" sz="2000" dirty="0"/>
              <a:t>	◆ Public key is derived from the private key.</a:t>
            </a:r>
          </a:p>
          <a:p>
            <a:pPr marL="0" indent="0">
              <a:buNone/>
            </a:pPr>
            <a:r>
              <a:rPr lang="en-US" sz="2000" dirty="0"/>
              <a:t>	◆ Address is derived from the public key.</a:t>
            </a:r>
          </a:p>
        </p:txBody>
      </p:sp>
      <p:graphicFrame>
        <p:nvGraphicFramePr>
          <p:cNvPr id="11" name="דיאגרמה 10">
            <a:extLst>
              <a:ext uri="{FF2B5EF4-FFF2-40B4-BE49-F238E27FC236}">
                <a16:creationId xmlns:a16="http://schemas.microsoft.com/office/drawing/2014/main" id="{B65AA3C8-234C-4483-8587-D112CF3DC4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061050"/>
              </p:ext>
            </p:extLst>
          </p:nvPr>
        </p:nvGraphicFramePr>
        <p:xfrm>
          <a:off x="981702" y="4001198"/>
          <a:ext cx="5062542" cy="10036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2" name="קבוצה 11">
            <a:extLst>
              <a:ext uri="{FF2B5EF4-FFF2-40B4-BE49-F238E27FC236}">
                <a16:creationId xmlns:a16="http://schemas.microsoft.com/office/drawing/2014/main" id="{00D23184-CF26-4DCE-8CDF-E3D11D69F3E5}"/>
              </a:ext>
            </a:extLst>
          </p:cNvPr>
          <p:cNvGrpSpPr/>
          <p:nvPr/>
        </p:nvGrpSpPr>
        <p:grpSpPr>
          <a:xfrm>
            <a:off x="6205269" y="3971700"/>
            <a:ext cx="388768" cy="286597"/>
            <a:chOff x="2474020" y="358535"/>
            <a:chExt cx="244994" cy="286597"/>
          </a:xfrm>
        </p:grpSpPr>
        <p:sp>
          <p:nvSpPr>
            <p:cNvPr id="16" name="חץ: ימינה 15">
              <a:extLst>
                <a:ext uri="{FF2B5EF4-FFF2-40B4-BE49-F238E27FC236}">
                  <a16:creationId xmlns:a16="http://schemas.microsoft.com/office/drawing/2014/main" id="{F83C0517-C5BA-47BA-A4FE-D960BE8FB3D2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חץ: ימינה 4">
              <a:extLst>
                <a:ext uri="{FF2B5EF4-FFF2-40B4-BE49-F238E27FC236}">
                  <a16:creationId xmlns:a16="http://schemas.microsoft.com/office/drawing/2014/main" id="{536FE39A-DDFC-4BCF-8B5B-AFF9AA8FC90D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09178C90-85D6-4CFA-8495-5DC19585294A}"/>
              </a:ext>
            </a:extLst>
          </p:cNvPr>
          <p:cNvGrpSpPr/>
          <p:nvPr/>
        </p:nvGrpSpPr>
        <p:grpSpPr>
          <a:xfrm>
            <a:off x="6709601" y="3768309"/>
            <a:ext cx="2227380" cy="693380"/>
            <a:chOff x="2834578" y="155144"/>
            <a:chExt cx="2227380" cy="693380"/>
          </a:xfrm>
        </p:grpSpPr>
        <p:sp>
          <p:nvSpPr>
            <p:cNvPr id="14" name="מלבן: פינות מעוגלות 13">
              <a:extLst>
                <a:ext uri="{FF2B5EF4-FFF2-40B4-BE49-F238E27FC236}">
                  <a16:creationId xmlns:a16="http://schemas.microsoft.com/office/drawing/2014/main" id="{3FC7F009-45A2-4BBA-AF0C-68CFF33202CC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מלבן: פינות מעוגלות 6">
              <a:extLst>
                <a:ext uri="{FF2B5EF4-FFF2-40B4-BE49-F238E27FC236}">
                  <a16:creationId xmlns:a16="http://schemas.microsoft.com/office/drawing/2014/main" id="{1BEE3D2A-FE99-41C9-A00A-A95599606DD7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+mj-lt"/>
                <a:buNone/>
              </a:pPr>
              <a:r>
                <a:rPr lang="en-US" sz="2200" kern="1200" dirty="0"/>
                <a:t>Public key</a:t>
              </a:r>
              <a:endParaRPr lang="he-IL" sz="2200" kern="1200" dirty="0"/>
            </a:p>
          </p:txBody>
        </p:sp>
      </p:grpSp>
      <p:grpSp>
        <p:nvGrpSpPr>
          <p:cNvPr id="18" name="קבוצה 17">
            <a:extLst>
              <a:ext uri="{FF2B5EF4-FFF2-40B4-BE49-F238E27FC236}">
                <a16:creationId xmlns:a16="http://schemas.microsoft.com/office/drawing/2014/main" id="{625A267F-CE28-433D-8F76-6001637CEFE3}"/>
              </a:ext>
            </a:extLst>
          </p:cNvPr>
          <p:cNvGrpSpPr/>
          <p:nvPr/>
        </p:nvGrpSpPr>
        <p:grpSpPr>
          <a:xfrm>
            <a:off x="6202214" y="4773953"/>
            <a:ext cx="388768" cy="286597"/>
            <a:chOff x="2474020" y="358535"/>
            <a:chExt cx="244994" cy="286597"/>
          </a:xfrm>
        </p:grpSpPr>
        <p:sp>
          <p:nvSpPr>
            <p:cNvPr id="19" name="חץ: ימינה 18">
              <a:extLst>
                <a:ext uri="{FF2B5EF4-FFF2-40B4-BE49-F238E27FC236}">
                  <a16:creationId xmlns:a16="http://schemas.microsoft.com/office/drawing/2014/main" id="{55D8F459-D555-48D6-83F5-2292D8B56858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חץ: ימינה 4">
              <a:extLst>
                <a:ext uri="{FF2B5EF4-FFF2-40B4-BE49-F238E27FC236}">
                  <a16:creationId xmlns:a16="http://schemas.microsoft.com/office/drawing/2014/main" id="{0B48ADB4-ECBA-4A50-91F2-DAF4296E9B94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21" name="קבוצה 20">
            <a:extLst>
              <a:ext uri="{FF2B5EF4-FFF2-40B4-BE49-F238E27FC236}">
                <a16:creationId xmlns:a16="http://schemas.microsoft.com/office/drawing/2014/main" id="{F8E4442B-8C20-4E5F-89B9-3B060B4BAA14}"/>
              </a:ext>
            </a:extLst>
          </p:cNvPr>
          <p:cNvGrpSpPr/>
          <p:nvPr/>
        </p:nvGrpSpPr>
        <p:grpSpPr>
          <a:xfrm>
            <a:off x="6706546" y="4570562"/>
            <a:ext cx="2227380" cy="693380"/>
            <a:chOff x="2834578" y="155144"/>
            <a:chExt cx="2227380" cy="693380"/>
          </a:xfrm>
        </p:grpSpPr>
        <p:sp>
          <p:nvSpPr>
            <p:cNvPr id="22" name="מלבן: פינות מעוגלות 21">
              <a:extLst>
                <a:ext uri="{FF2B5EF4-FFF2-40B4-BE49-F238E27FC236}">
                  <a16:creationId xmlns:a16="http://schemas.microsoft.com/office/drawing/2014/main" id="{2D6CA619-2F22-4559-891F-7019F887F09D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מלבן: פינות מעוגלות 6">
              <a:extLst>
                <a:ext uri="{FF2B5EF4-FFF2-40B4-BE49-F238E27FC236}">
                  <a16:creationId xmlns:a16="http://schemas.microsoft.com/office/drawing/2014/main" id="{1DAACEDC-9568-425D-9510-598E9EEF7905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+mj-lt"/>
                <a:buNone/>
              </a:pPr>
              <a:r>
                <a:rPr lang="en-US" sz="2200" dirty="0"/>
                <a:t>Address</a:t>
              </a:r>
              <a:endParaRPr lang="he-IL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763245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b="1" u="sng" dirty="0"/>
              <a:t>Key Functions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5A0FA7F-2842-40BD-8C14-209B37C83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71230"/>
            <a:ext cx="8596668" cy="1731915"/>
          </a:xfrm>
        </p:spPr>
        <p:txBody>
          <a:bodyPr/>
          <a:lstStyle/>
          <a:p>
            <a:r>
              <a:rPr lang="en-US" sz="2000" dirty="0"/>
              <a:t>Transaction Single To:</a:t>
            </a:r>
          </a:p>
          <a:p>
            <a:pPr marL="0" indent="0">
              <a:buNone/>
            </a:pPr>
            <a:r>
              <a:rPr lang="en-US" sz="2000" dirty="0"/>
              <a:t>	 ◆ Transfers Bitcoins from a generated block to another address.</a:t>
            </a:r>
          </a:p>
          <a:p>
            <a:pPr marL="0" indent="0">
              <a:buNone/>
            </a:pPr>
            <a:r>
              <a:rPr lang="en-US" sz="2000" dirty="0"/>
              <a:t>	 ◆ Parameters: a source, destinations, a private key, a block id and 		an amount of money.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6" name="קבוצה 5">
            <a:extLst>
              <a:ext uri="{FF2B5EF4-FFF2-40B4-BE49-F238E27FC236}">
                <a16:creationId xmlns:a16="http://schemas.microsoft.com/office/drawing/2014/main" id="{C1766E82-17A7-4AAF-9325-01DBCB010005}"/>
              </a:ext>
            </a:extLst>
          </p:cNvPr>
          <p:cNvGrpSpPr/>
          <p:nvPr/>
        </p:nvGrpSpPr>
        <p:grpSpPr>
          <a:xfrm>
            <a:off x="2063248" y="4635742"/>
            <a:ext cx="645446" cy="505471"/>
            <a:chOff x="2474020" y="358535"/>
            <a:chExt cx="244994" cy="286597"/>
          </a:xfrm>
        </p:grpSpPr>
        <p:sp>
          <p:nvSpPr>
            <p:cNvPr id="7" name="חץ: ימינה 6">
              <a:extLst>
                <a:ext uri="{FF2B5EF4-FFF2-40B4-BE49-F238E27FC236}">
                  <a16:creationId xmlns:a16="http://schemas.microsoft.com/office/drawing/2014/main" id="{5A90CB8E-1670-4EEA-9E3F-ABDED542A65A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חץ: ימינה 4">
              <a:extLst>
                <a:ext uri="{FF2B5EF4-FFF2-40B4-BE49-F238E27FC236}">
                  <a16:creationId xmlns:a16="http://schemas.microsoft.com/office/drawing/2014/main" id="{580EFF57-3906-46E9-9635-71F8D243E21B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9" name="קבוצה 8">
            <a:extLst>
              <a:ext uri="{FF2B5EF4-FFF2-40B4-BE49-F238E27FC236}">
                <a16:creationId xmlns:a16="http://schemas.microsoft.com/office/drawing/2014/main" id="{B563D8B9-FC88-4601-853C-0F77D45AB978}"/>
              </a:ext>
            </a:extLst>
          </p:cNvPr>
          <p:cNvGrpSpPr/>
          <p:nvPr/>
        </p:nvGrpSpPr>
        <p:grpSpPr>
          <a:xfrm>
            <a:off x="510081" y="3187566"/>
            <a:ext cx="1436794" cy="581540"/>
            <a:chOff x="2834578" y="155144"/>
            <a:chExt cx="2227380" cy="693380"/>
          </a:xfrm>
        </p:grpSpPr>
        <p:sp>
          <p:nvSpPr>
            <p:cNvPr id="10" name="מלבן: פינות מעוגלות 9">
              <a:extLst>
                <a:ext uri="{FF2B5EF4-FFF2-40B4-BE49-F238E27FC236}">
                  <a16:creationId xmlns:a16="http://schemas.microsoft.com/office/drawing/2014/main" id="{4F83995C-FC5F-48FB-8DA6-E8D49E682CD1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מלבן: פינות מעוגלות 6">
              <a:extLst>
                <a:ext uri="{FF2B5EF4-FFF2-40B4-BE49-F238E27FC236}">
                  <a16:creationId xmlns:a16="http://schemas.microsoft.com/office/drawing/2014/main" id="{74C20CD0-601D-411B-947E-1B55DDFB0400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+mj-lt"/>
                <a:buNone/>
              </a:pPr>
              <a:r>
                <a:rPr lang="en-US" kern="1200" dirty="0"/>
                <a:t>Source</a:t>
              </a:r>
              <a:endParaRPr lang="he-IL" kern="1200" dirty="0"/>
            </a:p>
          </p:txBody>
        </p:sp>
      </p:grpSp>
      <p:grpSp>
        <p:nvGrpSpPr>
          <p:cNvPr id="15" name="קבוצה 14">
            <a:extLst>
              <a:ext uri="{FF2B5EF4-FFF2-40B4-BE49-F238E27FC236}">
                <a16:creationId xmlns:a16="http://schemas.microsoft.com/office/drawing/2014/main" id="{DB7BB8F8-E059-4FE9-8941-790E0F754EE9}"/>
              </a:ext>
            </a:extLst>
          </p:cNvPr>
          <p:cNvGrpSpPr/>
          <p:nvPr/>
        </p:nvGrpSpPr>
        <p:grpSpPr>
          <a:xfrm>
            <a:off x="507026" y="3896154"/>
            <a:ext cx="1436794" cy="581540"/>
            <a:chOff x="2834578" y="155144"/>
            <a:chExt cx="2227380" cy="693380"/>
          </a:xfrm>
        </p:grpSpPr>
        <p:sp>
          <p:nvSpPr>
            <p:cNvPr id="16" name="מלבן: פינות מעוגלות 15">
              <a:extLst>
                <a:ext uri="{FF2B5EF4-FFF2-40B4-BE49-F238E27FC236}">
                  <a16:creationId xmlns:a16="http://schemas.microsoft.com/office/drawing/2014/main" id="{EA3109F6-64BF-4553-AE65-06B7C84480CC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מלבן: פינות מעוגלות 6">
              <a:extLst>
                <a:ext uri="{FF2B5EF4-FFF2-40B4-BE49-F238E27FC236}">
                  <a16:creationId xmlns:a16="http://schemas.microsoft.com/office/drawing/2014/main" id="{46FEC31F-B1B5-476F-8014-3F126E1F7519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+mj-lt"/>
                <a:buNone/>
              </a:pPr>
              <a:r>
                <a:rPr lang="en-US" kern="1200" dirty="0"/>
                <a:t>Destination</a:t>
              </a:r>
              <a:endParaRPr lang="he-IL" kern="1200" dirty="0"/>
            </a:p>
          </p:txBody>
        </p:sp>
      </p:grpSp>
      <p:grpSp>
        <p:nvGrpSpPr>
          <p:cNvPr id="21" name="קבוצה 20">
            <a:extLst>
              <a:ext uri="{FF2B5EF4-FFF2-40B4-BE49-F238E27FC236}">
                <a16:creationId xmlns:a16="http://schemas.microsoft.com/office/drawing/2014/main" id="{588CA7F4-D4FC-4934-B386-B2A81766C631}"/>
              </a:ext>
            </a:extLst>
          </p:cNvPr>
          <p:cNvGrpSpPr/>
          <p:nvPr/>
        </p:nvGrpSpPr>
        <p:grpSpPr>
          <a:xfrm>
            <a:off x="507025" y="4606221"/>
            <a:ext cx="1436794" cy="581540"/>
            <a:chOff x="2834578" y="155144"/>
            <a:chExt cx="2227380" cy="693380"/>
          </a:xfrm>
        </p:grpSpPr>
        <p:sp>
          <p:nvSpPr>
            <p:cNvPr id="22" name="מלבן: פינות מעוגלות 21">
              <a:extLst>
                <a:ext uri="{FF2B5EF4-FFF2-40B4-BE49-F238E27FC236}">
                  <a16:creationId xmlns:a16="http://schemas.microsoft.com/office/drawing/2014/main" id="{D4AF850A-49F1-4DA9-9CAE-EE6148F7488D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מלבן: פינות מעוגלות 6">
              <a:extLst>
                <a:ext uri="{FF2B5EF4-FFF2-40B4-BE49-F238E27FC236}">
                  <a16:creationId xmlns:a16="http://schemas.microsoft.com/office/drawing/2014/main" id="{A1212E1B-BA6D-4FA3-9283-DB8D1960488C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dirty="0"/>
                <a:t>Private key</a:t>
              </a:r>
              <a:endParaRPr lang="he-IL" dirty="0"/>
            </a:p>
          </p:txBody>
        </p:sp>
      </p:grpSp>
      <p:grpSp>
        <p:nvGrpSpPr>
          <p:cNvPr id="27" name="קבוצה 26">
            <a:extLst>
              <a:ext uri="{FF2B5EF4-FFF2-40B4-BE49-F238E27FC236}">
                <a16:creationId xmlns:a16="http://schemas.microsoft.com/office/drawing/2014/main" id="{FDFEA00C-C66E-4EC7-B52D-8872E3B375F8}"/>
              </a:ext>
            </a:extLst>
          </p:cNvPr>
          <p:cNvGrpSpPr/>
          <p:nvPr/>
        </p:nvGrpSpPr>
        <p:grpSpPr>
          <a:xfrm>
            <a:off x="507026" y="5309690"/>
            <a:ext cx="1436794" cy="581540"/>
            <a:chOff x="2834578" y="155144"/>
            <a:chExt cx="2227380" cy="693380"/>
          </a:xfrm>
        </p:grpSpPr>
        <p:sp>
          <p:nvSpPr>
            <p:cNvPr id="28" name="מלבן: פינות מעוגלות 27">
              <a:extLst>
                <a:ext uri="{FF2B5EF4-FFF2-40B4-BE49-F238E27FC236}">
                  <a16:creationId xmlns:a16="http://schemas.microsoft.com/office/drawing/2014/main" id="{FE26848E-83B3-4337-A0B4-F174A38CC5CC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מלבן: פינות מעוגלות 6">
              <a:extLst>
                <a:ext uri="{FF2B5EF4-FFF2-40B4-BE49-F238E27FC236}">
                  <a16:creationId xmlns:a16="http://schemas.microsoft.com/office/drawing/2014/main" id="{95D0DF71-B3E0-4CD6-9473-B4AF60C8D37B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dirty="0"/>
                <a:t>Block id</a:t>
              </a:r>
              <a:endParaRPr lang="he-IL" dirty="0"/>
            </a:p>
          </p:txBody>
        </p:sp>
      </p:grpSp>
      <p:grpSp>
        <p:nvGrpSpPr>
          <p:cNvPr id="30" name="קבוצה 29">
            <a:extLst>
              <a:ext uri="{FF2B5EF4-FFF2-40B4-BE49-F238E27FC236}">
                <a16:creationId xmlns:a16="http://schemas.microsoft.com/office/drawing/2014/main" id="{5B6909DA-9577-4761-9693-006491FE6029}"/>
              </a:ext>
            </a:extLst>
          </p:cNvPr>
          <p:cNvGrpSpPr/>
          <p:nvPr/>
        </p:nvGrpSpPr>
        <p:grpSpPr>
          <a:xfrm>
            <a:off x="489992" y="6013159"/>
            <a:ext cx="1436794" cy="581540"/>
            <a:chOff x="2834578" y="155144"/>
            <a:chExt cx="2227380" cy="693380"/>
          </a:xfrm>
        </p:grpSpPr>
        <p:sp>
          <p:nvSpPr>
            <p:cNvPr id="31" name="מלבן: פינות מעוגלות 30">
              <a:extLst>
                <a:ext uri="{FF2B5EF4-FFF2-40B4-BE49-F238E27FC236}">
                  <a16:creationId xmlns:a16="http://schemas.microsoft.com/office/drawing/2014/main" id="{C81B9F1C-D123-49CA-873D-42F1B6F52817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מלבן: פינות מעוגלות 6">
              <a:extLst>
                <a:ext uri="{FF2B5EF4-FFF2-40B4-BE49-F238E27FC236}">
                  <a16:creationId xmlns:a16="http://schemas.microsoft.com/office/drawing/2014/main" id="{0E5CE8FF-3986-4B48-A564-98B8AD3B48B1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dirty="0"/>
                <a:t>Amount</a:t>
              </a:r>
              <a:endParaRPr lang="he-IL" dirty="0"/>
            </a:p>
          </p:txBody>
        </p:sp>
      </p:grpSp>
      <p:grpSp>
        <p:nvGrpSpPr>
          <p:cNvPr id="33" name="קבוצה 32">
            <a:extLst>
              <a:ext uri="{FF2B5EF4-FFF2-40B4-BE49-F238E27FC236}">
                <a16:creationId xmlns:a16="http://schemas.microsoft.com/office/drawing/2014/main" id="{E8557A2B-BD3C-432D-808F-EED643171004}"/>
              </a:ext>
            </a:extLst>
          </p:cNvPr>
          <p:cNvGrpSpPr/>
          <p:nvPr/>
        </p:nvGrpSpPr>
        <p:grpSpPr>
          <a:xfrm>
            <a:off x="2755164" y="4589734"/>
            <a:ext cx="1983612" cy="581540"/>
            <a:chOff x="2834578" y="155144"/>
            <a:chExt cx="2227380" cy="693380"/>
          </a:xfrm>
        </p:grpSpPr>
        <p:sp>
          <p:nvSpPr>
            <p:cNvPr id="34" name="מלבן: פינות מעוגלות 33">
              <a:extLst>
                <a:ext uri="{FF2B5EF4-FFF2-40B4-BE49-F238E27FC236}">
                  <a16:creationId xmlns:a16="http://schemas.microsoft.com/office/drawing/2014/main" id="{08B30E3D-AEFA-4E8F-85BF-CAEDE85FF92D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מלבן: פינות מעוגלות 6">
              <a:extLst>
                <a:ext uri="{FF2B5EF4-FFF2-40B4-BE49-F238E27FC236}">
                  <a16:creationId xmlns:a16="http://schemas.microsoft.com/office/drawing/2014/main" id="{D7CA97ED-5AA1-48FD-976E-1A2D4A5D6F57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 err="1"/>
                <a:t>CreateRawTransaction</a:t>
              </a:r>
              <a:endParaRPr lang="he-IL" sz="1400" dirty="0"/>
            </a:p>
          </p:txBody>
        </p:sp>
      </p:grpSp>
      <p:grpSp>
        <p:nvGrpSpPr>
          <p:cNvPr id="36" name="קבוצה 35">
            <a:extLst>
              <a:ext uri="{FF2B5EF4-FFF2-40B4-BE49-F238E27FC236}">
                <a16:creationId xmlns:a16="http://schemas.microsoft.com/office/drawing/2014/main" id="{3A2D9AD4-B2ED-4618-AE59-0B0C59128FD5}"/>
              </a:ext>
            </a:extLst>
          </p:cNvPr>
          <p:cNvGrpSpPr/>
          <p:nvPr/>
        </p:nvGrpSpPr>
        <p:grpSpPr>
          <a:xfrm>
            <a:off x="4855837" y="4648770"/>
            <a:ext cx="645446" cy="505471"/>
            <a:chOff x="2474020" y="358535"/>
            <a:chExt cx="244994" cy="286597"/>
          </a:xfrm>
        </p:grpSpPr>
        <p:sp>
          <p:nvSpPr>
            <p:cNvPr id="37" name="חץ: ימינה 36">
              <a:extLst>
                <a:ext uri="{FF2B5EF4-FFF2-40B4-BE49-F238E27FC236}">
                  <a16:creationId xmlns:a16="http://schemas.microsoft.com/office/drawing/2014/main" id="{20683FAC-1801-40C3-ADBB-EECF1DDED62C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8" name="חץ: ימינה 4">
              <a:extLst>
                <a:ext uri="{FF2B5EF4-FFF2-40B4-BE49-F238E27FC236}">
                  <a16:creationId xmlns:a16="http://schemas.microsoft.com/office/drawing/2014/main" id="{82CEEB43-5B1B-4625-BBED-494B2692C395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39" name="קבוצה 38">
            <a:extLst>
              <a:ext uri="{FF2B5EF4-FFF2-40B4-BE49-F238E27FC236}">
                <a16:creationId xmlns:a16="http://schemas.microsoft.com/office/drawing/2014/main" id="{0F85F5DB-3002-4577-8A78-F638E289CAB0}"/>
              </a:ext>
            </a:extLst>
          </p:cNvPr>
          <p:cNvGrpSpPr/>
          <p:nvPr/>
        </p:nvGrpSpPr>
        <p:grpSpPr>
          <a:xfrm>
            <a:off x="5547753" y="4602762"/>
            <a:ext cx="1983612" cy="581540"/>
            <a:chOff x="2834578" y="155144"/>
            <a:chExt cx="2227380" cy="693380"/>
          </a:xfrm>
        </p:grpSpPr>
        <p:sp>
          <p:nvSpPr>
            <p:cNvPr id="40" name="מלבן: פינות מעוגלות 39">
              <a:extLst>
                <a:ext uri="{FF2B5EF4-FFF2-40B4-BE49-F238E27FC236}">
                  <a16:creationId xmlns:a16="http://schemas.microsoft.com/office/drawing/2014/main" id="{341B0F29-127D-4D3C-BDB8-D97D70907663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מלבן: פינות מעוגלות 6">
              <a:extLst>
                <a:ext uri="{FF2B5EF4-FFF2-40B4-BE49-F238E27FC236}">
                  <a16:creationId xmlns:a16="http://schemas.microsoft.com/office/drawing/2014/main" id="{1BB7E932-98AC-48A1-BC12-A02DF2DC77A2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 err="1"/>
                <a:t>SignRawTransaction</a:t>
              </a:r>
              <a:endParaRPr lang="he-IL" sz="1400" dirty="0"/>
            </a:p>
          </p:txBody>
        </p:sp>
      </p:grpSp>
      <p:grpSp>
        <p:nvGrpSpPr>
          <p:cNvPr id="42" name="קבוצה 41">
            <a:extLst>
              <a:ext uri="{FF2B5EF4-FFF2-40B4-BE49-F238E27FC236}">
                <a16:creationId xmlns:a16="http://schemas.microsoft.com/office/drawing/2014/main" id="{BCDB941E-2B9A-4BD8-BF80-C64D1580F1DC}"/>
              </a:ext>
            </a:extLst>
          </p:cNvPr>
          <p:cNvGrpSpPr/>
          <p:nvPr/>
        </p:nvGrpSpPr>
        <p:grpSpPr>
          <a:xfrm>
            <a:off x="7679178" y="4643343"/>
            <a:ext cx="645446" cy="505471"/>
            <a:chOff x="2474020" y="358535"/>
            <a:chExt cx="244994" cy="286597"/>
          </a:xfrm>
        </p:grpSpPr>
        <p:sp>
          <p:nvSpPr>
            <p:cNvPr id="43" name="חץ: ימינה 42">
              <a:extLst>
                <a:ext uri="{FF2B5EF4-FFF2-40B4-BE49-F238E27FC236}">
                  <a16:creationId xmlns:a16="http://schemas.microsoft.com/office/drawing/2014/main" id="{05D4C8AA-B9A1-42E8-8890-D388F9A46F54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חץ: ימינה 4">
              <a:extLst>
                <a:ext uri="{FF2B5EF4-FFF2-40B4-BE49-F238E27FC236}">
                  <a16:creationId xmlns:a16="http://schemas.microsoft.com/office/drawing/2014/main" id="{B1E9F7A8-6D5C-4128-9E40-23CF7D7E72F2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45" name="קבוצה 44">
            <a:extLst>
              <a:ext uri="{FF2B5EF4-FFF2-40B4-BE49-F238E27FC236}">
                <a16:creationId xmlns:a16="http://schemas.microsoft.com/office/drawing/2014/main" id="{B9CAF64E-BDAE-4392-B431-580229C02CAC}"/>
              </a:ext>
            </a:extLst>
          </p:cNvPr>
          <p:cNvGrpSpPr/>
          <p:nvPr/>
        </p:nvGrpSpPr>
        <p:grpSpPr>
          <a:xfrm>
            <a:off x="8371094" y="4597335"/>
            <a:ext cx="1983612" cy="581540"/>
            <a:chOff x="2834578" y="155144"/>
            <a:chExt cx="2227380" cy="693380"/>
          </a:xfrm>
        </p:grpSpPr>
        <p:sp>
          <p:nvSpPr>
            <p:cNvPr id="46" name="מלבן: פינות מעוגלות 45">
              <a:extLst>
                <a:ext uri="{FF2B5EF4-FFF2-40B4-BE49-F238E27FC236}">
                  <a16:creationId xmlns:a16="http://schemas.microsoft.com/office/drawing/2014/main" id="{DF850D1A-4698-4BFB-9171-C17E2F8967CC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7" name="מלבן: פינות מעוגלות 6">
              <a:extLst>
                <a:ext uri="{FF2B5EF4-FFF2-40B4-BE49-F238E27FC236}">
                  <a16:creationId xmlns:a16="http://schemas.microsoft.com/office/drawing/2014/main" id="{81316F98-CEA0-4A02-990A-B05A9BA63AC5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 err="1"/>
                <a:t>SendRawTransaction</a:t>
              </a:r>
              <a:endParaRPr lang="he-IL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396401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b="1" u="sng" dirty="0"/>
              <a:t>Key Functions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5A0FA7F-2842-40BD-8C14-209B37C83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5288"/>
            <a:ext cx="8596668" cy="2013712"/>
          </a:xfrm>
        </p:spPr>
        <p:txBody>
          <a:bodyPr>
            <a:normAutofit/>
          </a:bodyPr>
          <a:lstStyle/>
          <a:p>
            <a:r>
              <a:rPr lang="en-US" sz="2000" dirty="0"/>
              <a:t>Transaction Single To Single:</a:t>
            </a:r>
          </a:p>
          <a:p>
            <a:pPr marL="0" indent="0">
              <a:buNone/>
            </a:pPr>
            <a:r>
              <a:rPr lang="en-US" sz="2000" dirty="0"/>
              <a:t>	 ◆ Transfers Bitcoins from a single participant address to another 			address.</a:t>
            </a:r>
          </a:p>
          <a:p>
            <a:pPr marL="0" indent="0">
              <a:buNone/>
            </a:pPr>
            <a:r>
              <a:rPr lang="en-US" sz="2000" dirty="0"/>
              <a:t>	 ◆ Parameters: a source, destinations, a private key, a TXID number, 		a redeem script and an amount of money.</a:t>
            </a:r>
          </a:p>
          <a:p>
            <a:pPr marL="0" indent="0">
              <a:buNone/>
            </a:pPr>
            <a:endParaRPr lang="en-US" sz="2000" dirty="0"/>
          </a:p>
        </p:txBody>
      </p:sp>
      <p:grpSp>
        <p:nvGrpSpPr>
          <p:cNvPr id="5" name="קבוצה 4">
            <a:extLst>
              <a:ext uri="{FF2B5EF4-FFF2-40B4-BE49-F238E27FC236}">
                <a16:creationId xmlns:a16="http://schemas.microsoft.com/office/drawing/2014/main" id="{3A134C28-FE92-446E-A18B-B5C26572FD71}"/>
              </a:ext>
            </a:extLst>
          </p:cNvPr>
          <p:cNvGrpSpPr/>
          <p:nvPr/>
        </p:nvGrpSpPr>
        <p:grpSpPr>
          <a:xfrm>
            <a:off x="2149498" y="4002910"/>
            <a:ext cx="645446" cy="505471"/>
            <a:chOff x="2474020" y="358535"/>
            <a:chExt cx="244994" cy="286597"/>
          </a:xfrm>
        </p:grpSpPr>
        <p:sp>
          <p:nvSpPr>
            <p:cNvPr id="6" name="חץ: ימינה 5">
              <a:extLst>
                <a:ext uri="{FF2B5EF4-FFF2-40B4-BE49-F238E27FC236}">
                  <a16:creationId xmlns:a16="http://schemas.microsoft.com/office/drawing/2014/main" id="{504C4D56-2F8E-4C84-843D-9D2AA7A52A28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חץ: ימינה 4">
              <a:extLst>
                <a:ext uri="{FF2B5EF4-FFF2-40B4-BE49-F238E27FC236}">
                  <a16:creationId xmlns:a16="http://schemas.microsoft.com/office/drawing/2014/main" id="{A3F87A89-CEAA-4DDF-9566-B336CB257031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8" name="קבוצה 7">
            <a:extLst>
              <a:ext uri="{FF2B5EF4-FFF2-40B4-BE49-F238E27FC236}">
                <a16:creationId xmlns:a16="http://schemas.microsoft.com/office/drawing/2014/main" id="{C9FE71CD-E4B9-4B43-AE6E-1E2E6A4AFE6A}"/>
              </a:ext>
            </a:extLst>
          </p:cNvPr>
          <p:cNvGrpSpPr/>
          <p:nvPr/>
        </p:nvGrpSpPr>
        <p:grpSpPr>
          <a:xfrm>
            <a:off x="482354" y="3416381"/>
            <a:ext cx="1436794" cy="381800"/>
            <a:chOff x="2834578" y="155144"/>
            <a:chExt cx="2227380" cy="693380"/>
          </a:xfrm>
        </p:grpSpPr>
        <p:sp>
          <p:nvSpPr>
            <p:cNvPr id="9" name="מלבן: פינות מעוגלות 8">
              <a:extLst>
                <a:ext uri="{FF2B5EF4-FFF2-40B4-BE49-F238E27FC236}">
                  <a16:creationId xmlns:a16="http://schemas.microsoft.com/office/drawing/2014/main" id="{F68FA5CE-1AE6-4201-920B-FA34A7F27B25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מלבן: פינות מעוגלות 6">
              <a:extLst>
                <a:ext uri="{FF2B5EF4-FFF2-40B4-BE49-F238E27FC236}">
                  <a16:creationId xmlns:a16="http://schemas.microsoft.com/office/drawing/2014/main" id="{5C818255-9906-4F54-A119-5CEBAA470992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+mj-lt"/>
                <a:buNone/>
              </a:pPr>
              <a:r>
                <a:rPr lang="en-US" sz="1400" kern="1200" dirty="0"/>
                <a:t>Source</a:t>
              </a:r>
              <a:endParaRPr lang="he-IL" sz="1400" kern="1200" dirty="0"/>
            </a:p>
          </p:txBody>
        </p:sp>
      </p:grpSp>
      <p:grpSp>
        <p:nvGrpSpPr>
          <p:cNvPr id="11" name="קבוצה 10">
            <a:extLst>
              <a:ext uri="{FF2B5EF4-FFF2-40B4-BE49-F238E27FC236}">
                <a16:creationId xmlns:a16="http://schemas.microsoft.com/office/drawing/2014/main" id="{BBAAC53F-3BEC-4DD6-B644-EC501994E41D}"/>
              </a:ext>
            </a:extLst>
          </p:cNvPr>
          <p:cNvGrpSpPr/>
          <p:nvPr/>
        </p:nvGrpSpPr>
        <p:grpSpPr>
          <a:xfrm>
            <a:off x="475365" y="3940667"/>
            <a:ext cx="1436794" cy="381800"/>
            <a:chOff x="2834578" y="155144"/>
            <a:chExt cx="2227380" cy="693380"/>
          </a:xfrm>
        </p:grpSpPr>
        <p:sp>
          <p:nvSpPr>
            <p:cNvPr id="12" name="מלבן: פינות מעוגלות 11">
              <a:extLst>
                <a:ext uri="{FF2B5EF4-FFF2-40B4-BE49-F238E27FC236}">
                  <a16:creationId xmlns:a16="http://schemas.microsoft.com/office/drawing/2014/main" id="{6888DD41-7280-46E7-8163-920B06D223C7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מלבן: פינות מעוגלות 6">
              <a:extLst>
                <a:ext uri="{FF2B5EF4-FFF2-40B4-BE49-F238E27FC236}">
                  <a16:creationId xmlns:a16="http://schemas.microsoft.com/office/drawing/2014/main" id="{4B80B749-6CD8-4E2B-9B36-CCA16883DB9E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+mj-lt"/>
                <a:buNone/>
              </a:pPr>
              <a:r>
                <a:rPr lang="en-US" sz="1400" kern="1200" dirty="0"/>
                <a:t>Destination</a:t>
              </a:r>
              <a:endParaRPr lang="he-IL" sz="1400" kern="1200" dirty="0"/>
            </a:p>
          </p:txBody>
        </p:sp>
      </p:grpSp>
      <p:grpSp>
        <p:nvGrpSpPr>
          <p:cNvPr id="14" name="קבוצה 13">
            <a:extLst>
              <a:ext uri="{FF2B5EF4-FFF2-40B4-BE49-F238E27FC236}">
                <a16:creationId xmlns:a16="http://schemas.microsoft.com/office/drawing/2014/main" id="{CF1C30C8-3093-448F-9AC4-ED2C31177F81}"/>
              </a:ext>
            </a:extLst>
          </p:cNvPr>
          <p:cNvGrpSpPr/>
          <p:nvPr/>
        </p:nvGrpSpPr>
        <p:grpSpPr>
          <a:xfrm>
            <a:off x="479298" y="4464418"/>
            <a:ext cx="1436794" cy="381800"/>
            <a:chOff x="2834578" y="155144"/>
            <a:chExt cx="2227380" cy="693380"/>
          </a:xfrm>
        </p:grpSpPr>
        <p:sp>
          <p:nvSpPr>
            <p:cNvPr id="15" name="מלבן: פינות מעוגלות 14">
              <a:extLst>
                <a:ext uri="{FF2B5EF4-FFF2-40B4-BE49-F238E27FC236}">
                  <a16:creationId xmlns:a16="http://schemas.microsoft.com/office/drawing/2014/main" id="{F48BE6F6-1CBD-4E40-832A-082671B3D060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מלבן: פינות מעוגלות 6">
              <a:extLst>
                <a:ext uri="{FF2B5EF4-FFF2-40B4-BE49-F238E27FC236}">
                  <a16:creationId xmlns:a16="http://schemas.microsoft.com/office/drawing/2014/main" id="{C8352B16-B691-4D02-B2FD-C33834635623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/>
                <a:t>Private key</a:t>
              </a:r>
              <a:endParaRPr lang="he-IL" sz="1400" dirty="0"/>
            </a:p>
          </p:txBody>
        </p:sp>
      </p:grpSp>
      <p:grpSp>
        <p:nvGrpSpPr>
          <p:cNvPr id="17" name="קבוצה 16">
            <a:extLst>
              <a:ext uri="{FF2B5EF4-FFF2-40B4-BE49-F238E27FC236}">
                <a16:creationId xmlns:a16="http://schemas.microsoft.com/office/drawing/2014/main" id="{B247C780-85F0-4B15-8214-33DF7CD6D42E}"/>
              </a:ext>
            </a:extLst>
          </p:cNvPr>
          <p:cNvGrpSpPr/>
          <p:nvPr/>
        </p:nvGrpSpPr>
        <p:grpSpPr>
          <a:xfrm>
            <a:off x="469254" y="4986988"/>
            <a:ext cx="1436794" cy="381800"/>
            <a:chOff x="2834578" y="155144"/>
            <a:chExt cx="2227380" cy="693380"/>
          </a:xfrm>
        </p:grpSpPr>
        <p:sp>
          <p:nvSpPr>
            <p:cNvPr id="18" name="מלבן: פינות מעוגלות 17">
              <a:extLst>
                <a:ext uri="{FF2B5EF4-FFF2-40B4-BE49-F238E27FC236}">
                  <a16:creationId xmlns:a16="http://schemas.microsoft.com/office/drawing/2014/main" id="{EA066D3C-0FF1-4712-8CA6-213401994238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מלבן: פינות מעוגלות 6">
              <a:extLst>
                <a:ext uri="{FF2B5EF4-FFF2-40B4-BE49-F238E27FC236}">
                  <a16:creationId xmlns:a16="http://schemas.microsoft.com/office/drawing/2014/main" id="{F6E5C8BB-8042-47EF-A545-D5F17CEC930C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/>
                <a:t>TXID</a:t>
              </a:r>
              <a:endParaRPr lang="he-IL" sz="1400" dirty="0"/>
            </a:p>
          </p:txBody>
        </p:sp>
      </p:grpSp>
      <p:grpSp>
        <p:nvGrpSpPr>
          <p:cNvPr id="20" name="קבוצה 19">
            <a:extLst>
              <a:ext uri="{FF2B5EF4-FFF2-40B4-BE49-F238E27FC236}">
                <a16:creationId xmlns:a16="http://schemas.microsoft.com/office/drawing/2014/main" id="{BEEC1336-64BA-4DC6-94A1-462E9E4D43EB}"/>
              </a:ext>
            </a:extLst>
          </p:cNvPr>
          <p:cNvGrpSpPr/>
          <p:nvPr/>
        </p:nvGrpSpPr>
        <p:grpSpPr>
          <a:xfrm>
            <a:off x="462265" y="5509558"/>
            <a:ext cx="1436794" cy="381800"/>
            <a:chOff x="2834578" y="155144"/>
            <a:chExt cx="2227380" cy="693380"/>
          </a:xfrm>
        </p:grpSpPr>
        <p:sp>
          <p:nvSpPr>
            <p:cNvPr id="21" name="מלבן: פינות מעוגלות 20">
              <a:extLst>
                <a:ext uri="{FF2B5EF4-FFF2-40B4-BE49-F238E27FC236}">
                  <a16:creationId xmlns:a16="http://schemas.microsoft.com/office/drawing/2014/main" id="{ECF8F0BB-0AF1-40E3-8FB2-614644E132AF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מלבן: פינות מעוגלות 6">
              <a:extLst>
                <a:ext uri="{FF2B5EF4-FFF2-40B4-BE49-F238E27FC236}">
                  <a16:creationId xmlns:a16="http://schemas.microsoft.com/office/drawing/2014/main" id="{1CED90ED-14E4-481F-A276-FD346D7C4B6D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/>
                <a:t>Redeem script</a:t>
              </a:r>
              <a:endParaRPr lang="he-IL" sz="1400" dirty="0"/>
            </a:p>
          </p:txBody>
        </p:sp>
      </p:grpSp>
      <p:grpSp>
        <p:nvGrpSpPr>
          <p:cNvPr id="23" name="קבוצה 22">
            <a:extLst>
              <a:ext uri="{FF2B5EF4-FFF2-40B4-BE49-F238E27FC236}">
                <a16:creationId xmlns:a16="http://schemas.microsoft.com/office/drawing/2014/main" id="{88672619-5BA4-49DD-AE42-8E7C6B0BEE87}"/>
              </a:ext>
            </a:extLst>
          </p:cNvPr>
          <p:cNvGrpSpPr/>
          <p:nvPr/>
        </p:nvGrpSpPr>
        <p:grpSpPr>
          <a:xfrm>
            <a:off x="2900565" y="3957443"/>
            <a:ext cx="2054204" cy="581540"/>
            <a:chOff x="2834578" y="155144"/>
            <a:chExt cx="2227380" cy="693380"/>
          </a:xfrm>
        </p:grpSpPr>
        <p:sp>
          <p:nvSpPr>
            <p:cNvPr id="24" name="מלבן: פינות מעוגלות 23">
              <a:extLst>
                <a:ext uri="{FF2B5EF4-FFF2-40B4-BE49-F238E27FC236}">
                  <a16:creationId xmlns:a16="http://schemas.microsoft.com/office/drawing/2014/main" id="{00364934-46F1-48DA-8579-4E32ABDE0015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מלבן: פינות מעוגלות 6">
              <a:extLst>
                <a:ext uri="{FF2B5EF4-FFF2-40B4-BE49-F238E27FC236}">
                  <a16:creationId xmlns:a16="http://schemas.microsoft.com/office/drawing/2014/main" id="{8E7F27E2-8754-4204-9B72-D268E615B901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 err="1"/>
                <a:t>CreateRawTransaction</a:t>
              </a:r>
              <a:endParaRPr lang="he-IL" sz="1400" dirty="0"/>
            </a:p>
          </p:txBody>
        </p:sp>
      </p:grpSp>
      <p:grpSp>
        <p:nvGrpSpPr>
          <p:cNvPr id="26" name="קבוצה 25">
            <a:extLst>
              <a:ext uri="{FF2B5EF4-FFF2-40B4-BE49-F238E27FC236}">
                <a16:creationId xmlns:a16="http://schemas.microsoft.com/office/drawing/2014/main" id="{E4D2D5AF-BE12-48B0-B3E8-FB13955F8410}"/>
              </a:ext>
            </a:extLst>
          </p:cNvPr>
          <p:cNvGrpSpPr/>
          <p:nvPr/>
        </p:nvGrpSpPr>
        <p:grpSpPr>
          <a:xfrm>
            <a:off x="5060525" y="4002989"/>
            <a:ext cx="645446" cy="505471"/>
            <a:chOff x="2474020" y="358535"/>
            <a:chExt cx="244994" cy="286597"/>
          </a:xfrm>
        </p:grpSpPr>
        <p:sp>
          <p:nvSpPr>
            <p:cNvPr id="27" name="חץ: ימינה 26">
              <a:extLst>
                <a:ext uri="{FF2B5EF4-FFF2-40B4-BE49-F238E27FC236}">
                  <a16:creationId xmlns:a16="http://schemas.microsoft.com/office/drawing/2014/main" id="{632D069D-FDB0-412A-8775-4A9CDD0643D5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חץ: ימינה 4">
              <a:extLst>
                <a:ext uri="{FF2B5EF4-FFF2-40B4-BE49-F238E27FC236}">
                  <a16:creationId xmlns:a16="http://schemas.microsoft.com/office/drawing/2014/main" id="{D6A92C1D-A969-4150-B61B-602B2FABBD7E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29" name="קבוצה 28">
            <a:extLst>
              <a:ext uri="{FF2B5EF4-FFF2-40B4-BE49-F238E27FC236}">
                <a16:creationId xmlns:a16="http://schemas.microsoft.com/office/drawing/2014/main" id="{7ABA645B-63CD-4C9A-8097-2D59F2E99854}"/>
              </a:ext>
            </a:extLst>
          </p:cNvPr>
          <p:cNvGrpSpPr/>
          <p:nvPr/>
        </p:nvGrpSpPr>
        <p:grpSpPr>
          <a:xfrm>
            <a:off x="5812296" y="3959126"/>
            <a:ext cx="2095251" cy="581540"/>
            <a:chOff x="2834578" y="155144"/>
            <a:chExt cx="2227380" cy="693380"/>
          </a:xfrm>
        </p:grpSpPr>
        <p:sp>
          <p:nvSpPr>
            <p:cNvPr id="30" name="מלבן: פינות מעוגלות 29">
              <a:extLst>
                <a:ext uri="{FF2B5EF4-FFF2-40B4-BE49-F238E27FC236}">
                  <a16:creationId xmlns:a16="http://schemas.microsoft.com/office/drawing/2014/main" id="{551B9CC1-1CA7-421C-A09C-EE972DA05F2E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מלבן: פינות מעוגלות 6">
              <a:extLst>
                <a:ext uri="{FF2B5EF4-FFF2-40B4-BE49-F238E27FC236}">
                  <a16:creationId xmlns:a16="http://schemas.microsoft.com/office/drawing/2014/main" id="{D83CB857-4D7B-4840-AA12-5E1F6D6A9E26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 err="1"/>
                <a:t>DecodeRawTransaction</a:t>
              </a:r>
              <a:endParaRPr lang="he-IL" sz="1400" dirty="0"/>
            </a:p>
          </p:txBody>
        </p:sp>
      </p:grpSp>
      <p:grpSp>
        <p:nvGrpSpPr>
          <p:cNvPr id="32" name="קבוצה 31">
            <a:extLst>
              <a:ext uri="{FF2B5EF4-FFF2-40B4-BE49-F238E27FC236}">
                <a16:creationId xmlns:a16="http://schemas.microsoft.com/office/drawing/2014/main" id="{EBFEDA27-66FB-4290-8DFE-CD3ABB8C94F1}"/>
              </a:ext>
            </a:extLst>
          </p:cNvPr>
          <p:cNvGrpSpPr/>
          <p:nvPr/>
        </p:nvGrpSpPr>
        <p:grpSpPr>
          <a:xfrm>
            <a:off x="3688025" y="4907972"/>
            <a:ext cx="645446" cy="505471"/>
            <a:chOff x="2474020" y="358535"/>
            <a:chExt cx="244994" cy="286597"/>
          </a:xfrm>
        </p:grpSpPr>
        <p:sp>
          <p:nvSpPr>
            <p:cNvPr id="33" name="חץ: ימינה 32">
              <a:extLst>
                <a:ext uri="{FF2B5EF4-FFF2-40B4-BE49-F238E27FC236}">
                  <a16:creationId xmlns:a16="http://schemas.microsoft.com/office/drawing/2014/main" id="{F561AC5C-9BB8-4DF1-88FB-5FE8A830C148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חץ: ימינה 4">
              <a:extLst>
                <a:ext uri="{FF2B5EF4-FFF2-40B4-BE49-F238E27FC236}">
                  <a16:creationId xmlns:a16="http://schemas.microsoft.com/office/drawing/2014/main" id="{9D020A60-DE4F-4A63-90A8-8956F541679B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35" name="קבוצה 34">
            <a:extLst>
              <a:ext uri="{FF2B5EF4-FFF2-40B4-BE49-F238E27FC236}">
                <a16:creationId xmlns:a16="http://schemas.microsoft.com/office/drawing/2014/main" id="{A69978BE-663F-4F10-B58A-DF2679190E5D}"/>
              </a:ext>
            </a:extLst>
          </p:cNvPr>
          <p:cNvGrpSpPr/>
          <p:nvPr/>
        </p:nvGrpSpPr>
        <p:grpSpPr>
          <a:xfrm>
            <a:off x="4379941" y="4861964"/>
            <a:ext cx="1983612" cy="581540"/>
            <a:chOff x="2834578" y="155144"/>
            <a:chExt cx="2227380" cy="693380"/>
          </a:xfrm>
        </p:grpSpPr>
        <p:sp>
          <p:nvSpPr>
            <p:cNvPr id="36" name="מלבן: פינות מעוגלות 35">
              <a:extLst>
                <a:ext uri="{FF2B5EF4-FFF2-40B4-BE49-F238E27FC236}">
                  <a16:creationId xmlns:a16="http://schemas.microsoft.com/office/drawing/2014/main" id="{A2D584ED-D22E-43DF-9295-1CAB51727537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מלבן: פינות מעוגלות 6">
              <a:extLst>
                <a:ext uri="{FF2B5EF4-FFF2-40B4-BE49-F238E27FC236}">
                  <a16:creationId xmlns:a16="http://schemas.microsoft.com/office/drawing/2014/main" id="{F68A7706-E2BF-473A-A51B-559947C8DF89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 err="1"/>
                <a:t>SignRawTransaction</a:t>
              </a:r>
              <a:endParaRPr lang="he-IL" sz="1400" dirty="0"/>
            </a:p>
          </p:txBody>
        </p:sp>
      </p:grpSp>
      <p:grpSp>
        <p:nvGrpSpPr>
          <p:cNvPr id="38" name="קבוצה 37">
            <a:extLst>
              <a:ext uri="{FF2B5EF4-FFF2-40B4-BE49-F238E27FC236}">
                <a16:creationId xmlns:a16="http://schemas.microsoft.com/office/drawing/2014/main" id="{16792333-DF5C-40D8-B286-D3F09F5CE89D}"/>
              </a:ext>
            </a:extLst>
          </p:cNvPr>
          <p:cNvGrpSpPr/>
          <p:nvPr/>
        </p:nvGrpSpPr>
        <p:grpSpPr>
          <a:xfrm>
            <a:off x="466198" y="6032128"/>
            <a:ext cx="1436794" cy="381800"/>
            <a:chOff x="2834578" y="155144"/>
            <a:chExt cx="2227380" cy="693380"/>
          </a:xfrm>
        </p:grpSpPr>
        <p:sp>
          <p:nvSpPr>
            <p:cNvPr id="39" name="מלבן: פינות מעוגלות 38">
              <a:extLst>
                <a:ext uri="{FF2B5EF4-FFF2-40B4-BE49-F238E27FC236}">
                  <a16:creationId xmlns:a16="http://schemas.microsoft.com/office/drawing/2014/main" id="{05C9E8EC-F372-4061-B00C-2EA9BFEAA825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מלבן: פינות מעוגלות 6">
              <a:extLst>
                <a:ext uri="{FF2B5EF4-FFF2-40B4-BE49-F238E27FC236}">
                  <a16:creationId xmlns:a16="http://schemas.microsoft.com/office/drawing/2014/main" id="{9525BF8A-6744-457E-B35E-0A73FE83C00D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/>
                <a:t>Amount</a:t>
              </a:r>
              <a:endParaRPr lang="he-IL" sz="1400" dirty="0"/>
            </a:p>
          </p:txBody>
        </p:sp>
      </p:grpSp>
      <p:grpSp>
        <p:nvGrpSpPr>
          <p:cNvPr id="41" name="קבוצה 40">
            <a:extLst>
              <a:ext uri="{FF2B5EF4-FFF2-40B4-BE49-F238E27FC236}">
                <a16:creationId xmlns:a16="http://schemas.microsoft.com/office/drawing/2014/main" id="{37E30D1B-6FC2-480E-A2BC-1F0B7764D1F2}"/>
              </a:ext>
            </a:extLst>
          </p:cNvPr>
          <p:cNvGrpSpPr/>
          <p:nvPr/>
        </p:nvGrpSpPr>
        <p:grpSpPr>
          <a:xfrm>
            <a:off x="6451419" y="4890939"/>
            <a:ext cx="645446" cy="505471"/>
            <a:chOff x="2474020" y="358535"/>
            <a:chExt cx="244994" cy="286597"/>
          </a:xfrm>
        </p:grpSpPr>
        <p:sp>
          <p:nvSpPr>
            <p:cNvPr id="42" name="חץ: ימינה 41">
              <a:extLst>
                <a:ext uri="{FF2B5EF4-FFF2-40B4-BE49-F238E27FC236}">
                  <a16:creationId xmlns:a16="http://schemas.microsoft.com/office/drawing/2014/main" id="{B78C736B-F042-4CC7-BAA6-07CDCEAC1379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חץ: ימינה 4">
              <a:extLst>
                <a:ext uri="{FF2B5EF4-FFF2-40B4-BE49-F238E27FC236}">
                  <a16:creationId xmlns:a16="http://schemas.microsoft.com/office/drawing/2014/main" id="{3B3A3EAC-701C-4F5B-B579-0B2E6184333E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44" name="קבוצה 43">
            <a:extLst>
              <a:ext uri="{FF2B5EF4-FFF2-40B4-BE49-F238E27FC236}">
                <a16:creationId xmlns:a16="http://schemas.microsoft.com/office/drawing/2014/main" id="{7FF6B888-3739-4FD3-B72D-00005A36BB24}"/>
              </a:ext>
            </a:extLst>
          </p:cNvPr>
          <p:cNvGrpSpPr/>
          <p:nvPr/>
        </p:nvGrpSpPr>
        <p:grpSpPr>
          <a:xfrm>
            <a:off x="7143335" y="4844931"/>
            <a:ext cx="1983612" cy="581540"/>
            <a:chOff x="2834578" y="155144"/>
            <a:chExt cx="2227380" cy="693380"/>
          </a:xfrm>
        </p:grpSpPr>
        <p:sp>
          <p:nvSpPr>
            <p:cNvPr id="45" name="מלבן: פינות מעוגלות 44">
              <a:extLst>
                <a:ext uri="{FF2B5EF4-FFF2-40B4-BE49-F238E27FC236}">
                  <a16:creationId xmlns:a16="http://schemas.microsoft.com/office/drawing/2014/main" id="{A4392BB5-504E-4040-BFC7-5BDBAA9B6B8F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מלבן: פינות מעוגלות 6">
              <a:extLst>
                <a:ext uri="{FF2B5EF4-FFF2-40B4-BE49-F238E27FC236}">
                  <a16:creationId xmlns:a16="http://schemas.microsoft.com/office/drawing/2014/main" id="{159DDE25-8701-42D6-AC38-7FF6654E67E9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 err="1"/>
                <a:t>SendRawTransaction</a:t>
              </a:r>
              <a:endParaRPr lang="he-IL" sz="1400" dirty="0"/>
            </a:p>
          </p:txBody>
        </p:sp>
      </p:grpSp>
      <p:grpSp>
        <p:nvGrpSpPr>
          <p:cNvPr id="47" name="קבוצה 46">
            <a:extLst>
              <a:ext uri="{FF2B5EF4-FFF2-40B4-BE49-F238E27FC236}">
                <a16:creationId xmlns:a16="http://schemas.microsoft.com/office/drawing/2014/main" id="{B29D7D46-62CD-4C4C-BAF6-3248D3AA8446}"/>
              </a:ext>
            </a:extLst>
          </p:cNvPr>
          <p:cNvGrpSpPr/>
          <p:nvPr/>
        </p:nvGrpSpPr>
        <p:grpSpPr>
          <a:xfrm>
            <a:off x="8002867" y="3995633"/>
            <a:ext cx="645446" cy="505471"/>
            <a:chOff x="2474020" y="358535"/>
            <a:chExt cx="244994" cy="286597"/>
          </a:xfrm>
        </p:grpSpPr>
        <p:sp>
          <p:nvSpPr>
            <p:cNvPr id="48" name="חץ: ימינה 47">
              <a:extLst>
                <a:ext uri="{FF2B5EF4-FFF2-40B4-BE49-F238E27FC236}">
                  <a16:creationId xmlns:a16="http://schemas.microsoft.com/office/drawing/2014/main" id="{8CD61CA0-5B5B-4B04-93D3-AD4606BB3B4F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9" name="חץ: ימינה 4">
              <a:extLst>
                <a:ext uri="{FF2B5EF4-FFF2-40B4-BE49-F238E27FC236}">
                  <a16:creationId xmlns:a16="http://schemas.microsoft.com/office/drawing/2014/main" id="{D0225195-C053-4225-8CDD-F32C6AE1FCB4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25681969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b="1" u="sng" dirty="0"/>
              <a:t>Key Functions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5A0FA7F-2842-40BD-8C14-209B37C83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90848"/>
            <a:ext cx="8596668" cy="1697410"/>
          </a:xfrm>
        </p:spPr>
        <p:txBody>
          <a:bodyPr>
            <a:normAutofit/>
          </a:bodyPr>
          <a:lstStyle/>
          <a:p>
            <a:r>
              <a:rPr lang="en-US" sz="2000" dirty="0"/>
              <a:t>Transaction Multi To Single:</a:t>
            </a:r>
          </a:p>
          <a:p>
            <a:pPr marL="0" indent="0">
              <a:buNone/>
            </a:pPr>
            <a:r>
              <a:rPr lang="en-US" sz="2000" dirty="0"/>
              <a:t>	 ◆ Transfers Bitcoins from a multisig address to another address.</a:t>
            </a:r>
          </a:p>
          <a:p>
            <a:pPr marL="0" indent="0">
              <a:buNone/>
            </a:pPr>
            <a:r>
              <a:rPr lang="en-US" sz="2000" dirty="0"/>
              <a:t>	 ◆ Parameters: a source, destinations, a private key, a TXID number, 		a redeem script and an amount of money.</a:t>
            </a:r>
          </a:p>
          <a:p>
            <a:pPr marL="0" indent="0">
              <a:buNone/>
            </a:pPr>
            <a:endParaRPr lang="en-US" sz="2000" dirty="0"/>
          </a:p>
        </p:txBody>
      </p:sp>
      <p:grpSp>
        <p:nvGrpSpPr>
          <p:cNvPr id="5" name="קבוצה 4">
            <a:extLst>
              <a:ext uri="{FF2B5EF4-FFF2-40B4-BE49-F238E27FC236}">
                <a16:creationId xmlns:a16="http://schemas.microsoft.com/office/drawing/2014/main" id="{6D569EC7-150E-4B6C-ABB1-FCC7D4900916}"/>
              </a:ext>
            </a:extLst>
          </p:cNvPr>
          <p:cNvGrpSpPr/>
          <p:nvPr/>
        </p:nvGrpSpPr>
        <p:grpSpPr>
          <a:xfrm>
            <a:off x="2149498" y="4002910"/>
            <a:ext cx="645446" cy="505471"/>
            <a:chOff x="2474020" y="358535"/>
            <a:chExt cx="244994" cy="286597"/>
          </a:xfrm>
        </p:grpSpPr>
        <p:sp>
          <p:nvSpPr>
            <p:cNvPr id="6" name="חץ: ימינה 5">
              <a:extLst>
                <a:ext uri="{FF2B5EF4-FFF2-40B4-BE49-F238E27FC236}">
                  <a16:creationId xmlns:a16="http://schemas.microsoft.com/office/drawing/2014/main" id="{95F34AB8-4D36-4924-8AC4-4495203C4810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חץ: ימינה 4">
              <a:extLst>
                <a:ext uri="{FF2B5EF4-FFF2-40B4-BE49-F238E27FC236}">
                  <a16:creationId xmlns:a16="http://schemas.microsoft.com/office/drawing/2014/main" id="{8EEFC504-0AA0-47FA-910F-0C3B0CF809F6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8" name="קבוצה 7">
            <a:extLst>
              <a:ext uri="{FF2B5EF4-FFF2-40B4-BE49-F238E27FC236}">
                <a16:creationId xmlns:a16="http://schemas.microsoft.com/office/drawing/2014/main" id="{E42CBB94-723F-4C8E-BDFD-99F7AA0763AD}"/>
              </a:ext>
            </a:extLst>
          </p:cNvPr>
          <p:cNvGrpSpPr/>
          <p:nvPr/>
        </p:nvGrpSpPr>
        <p:grpSpPr>
          <a:xfrm>
            <a:off x="482354" y="3416381"/>
            <a:ext cx="1436794" cy="381800"/>
            <a:chOff x="2834578" y="155144"/>
            <a:chExt cx="2227380" cy="693380"/>
          </a:xfrm>
        </p:grpSpPr>
        <p:sp>
          <p:nvSpPr>
            <p:cNvPr id="9" name="מלבן: פינות מעוגלות 8">
              <a:extLst>
                <a:ext uri="{FF2B5EF4-FFF2-40B4-BE49-F238E27FC236}">
                  <a16:creationId xmlns:a16="http://schemas.microsoft.com/office/drawing/2014/main" id="{0DD24A8A-D34C-49A0-8B7D-98EFFD71B50B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מלבן: פינות מעוגלות 6">
              <a:extLst>
                <a:ext uri="{FF2B5EF4-FFF2-40B4-BE49-F238E27FC236}">
                  <a16:creationId xmlns:a16="http://schemas.microsoft.com/office/drawing/2014/main" id="{E9B76CAE-C428-4DB3-9413-FE2D7AD11D84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+mj-lt"/>
                <a:buNone/>
              </a:pPr>
              <a:r>
                <a:rPr lang="en-US" sz="1400" kern="1200" dirty="0"/>
                <a:t>Source</a:t>
              </a:r>
              <a:endParaRPr lang="he-IL" sz="1400" kern="1200" dirty="0"/>
            </a:p>
          </p:txBody>
        </p:sp>
      </p:grpSp>
      <p:grpSp>
        <p:nvGrpSpPr>
          <p:cNvPr id="11" name="קבוצה 10">
            <a:extLst>
              <a:ext uri="{FF2B5EF4-FFF2-40B4-BE49-F238E27FC236}">
                <a16:creationId xmlns:a16="http://schemas.microsoft.com/office/drawing/2014/main" id="{00E246AE-77F2-451E-95F6-51C701778752}"/>
              </a:ext>
            </a:extLst>
          </p:cNvPr>
          <p:cNvGrpSpPr/>
          <p:nvPr/>
        </p:nvGrpSpPr>
        <p:grpSpPr>
          <a:xfrm>
            <a:off x="475365" y="3940667"/>
            <a:ext cx="1436794" cy="381800"/>
            <a:chOff x="2834578" y="155144"/>
            <a:chExt cx="2227380" cy="693380"/>
          </a:xfrm>
        </p:grpSpPr>
        <p:sp>
          <p:nvSpPr>
            <p:cNvPr id="12" name="מלבן: פינות מעוגלות 11">
              <a:extLst>
                <a:ext uri="{FF2B5EF4-FFF2-40B4-BE49-F238E27FC236}">
                  <a16:creationId xmlns:a16="http://schemas.microsoft.com/office/drawing/2014/main" id="{D81A14AB-0982-4DCD-9B1B-1DE611EC53FF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מלבן: פינות מעוגלות 6">
              <a:extLst>
                <a:ext uri="{FF2B5EF4-FFF2-40B4-BE49-F238E27FC236}">
                  <a16:creationId xmlns:a16="http://schemas.microsoft.com/office/drawing/2014/main" id="{ABA429C5-0F6F-482C-BA25-F61C8A4DC9C6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+mj-lt"/>
                <a:buNone/>
              </a:pPr>
              <a:r>
                <a:rPr lang="en-US" sz="1400" kern="1200" dirty="0"/>
                <a:t>Destination</a:t>
              </a:r>
              <a:endParaRPr lang="he-IL" sz="1400" kern="1200" dirty="0"/>
            </a:p>
          </p:txBody>
        </p:sp>
      </p:grpSp>
      <p:grpSp>
        <p:nvGrpSpPr>
          <p:cNvPr id="14" name="קבוצה 13">
            <a:extLst>
              <a:ext uri="{FF2B5EF4-FFF2-40B4-BE49-F238E27FC236}">
                <a16:creationId xmlns:a16="http://schemas.microsoft.com/office/drawing/2014/main" id="{FE4EEF4B-5A62-4ED9-803F-ECC3997E8B1B}"/>
              </a:ext>
            </a:extLst>
          </p:cNvPr>
          <p:cNvGrpSpPr/>
          <p:nvPr/>
        </p:nvGrpSpPr>
        <p:grpSpPr>
          <a:xfrm>
            <a:off x="479298" y="4464418"/>
            <a:ext cx="1436794" cy="381800"/>
            <a:chOff x="2834578" y="155144"/>
            <a:chExt cx="2227380" cy="693380"/>
          </a:xfrm>
        </p:grpSpPr>
        <p:sp>
          <p:nvSpPr>
            <p:cNvPr id="15" name="מלבן: פינות מעוגלות 14">
              <a:extLst>
                <a:ext uri="{FF2B5EF4-FFF2-40B4-BE49-F238E27FC236}">
                  <a16:creationId xmlns:a16="http://schemas.microsoft.com/office/drawing/2014/main" id="{745BD67F-528A-4D6F-BA14-A78EB0D5194E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מלבן: פינות מעוגלות 6">
              <a:extLst>
                <a:ext uri="{FF2B5EF4-FFF2-40B4-BE49-F238E27FC236}">
                  <a16:creationId xmlns:a16="http://schemas.microsoft.com/office/drawing/2014/main" id="{9364F07D-B91B-4A80-A8D6-5845CC97D91D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/>
                <a:t>Private key</a:t>
              </a:r>
              <a:endParaRPr lang="he-IL" sz="1400" dirty="0"/>
            </a:p>
          </p:txBody>
        </p:sp>
      </p:grpSp>
      <p:grpSp>
        <p:nvGrpSpPr>
          <p:cNvPr id="17" name="קבוצה 16">
            <a:extLst>
              <a:ext uri="{FF2B5EF4-FFF2-40B4-BE49-F238E27FC236}">
                <a16:creationId xmlns:a16="http://schemas.microsoft.com/office/drawing/2014/main" id="{8AD4FE74-100F-4144-B918-0887E2454E97}"/>
              </a:ext>
            </a:extLst>
          </p:cNvPr>
          <p:cNvGrpSpPr/>
          <p:nvPr/>
        </p:nvGrpSpPr>
        <p:grpSpPr>
          <a:xfrm>
            <a:off x="469254" y="4986988"/>
            <a:ext cx="1436794" cy="381800"/>
            <a:chOff x="2834578" y="155144"/>
            <a:chExt cx="2227380" cy="693380"/>
          </a:xfrm>
        </p:grpSpPr>
        <p:sp>
          <p:nvSpPr>
            <p:cNvPr id="18" name="מלבן: פינות מעוגלות 17">
              <a:extLst>
                <a:ext uri="{FF2B5EF4-FFF2-40B4-BE49-F238E27FC236}">
                  <a16:creationId xmlns:a16="http://schemas.microsoft.com/office/drawing/2014/main" id="{FB3156C3-4EBA-4762-B692-03ACF9DF5817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מלבן: פינות מעוגלות 6">
              <a:extLst>
                <a:ext uri="{FF2B5EF4-FFF2-40B4-BE49-F238E27FC236}">
                  <a16:creationId xmlns:a16="http://schemas.microsoft.com/office/drawing/2014/main" id="{C751D510-43DE-4D8F-98BB-526F5A2A56BC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/>
                <a:t>TXID</a:t>
              </a:r>
              <a:endParaRPr lang="he-IL" sz="1400" dirty="0"/>
            </a:p>
          </p:txBody>
        </p:sp>
      </p:grpSp>
      <p:grpSp>
        <p:nvGrpSpPr>
          <p:cNvPr id="20" name="קבוצה 19">
            <a:extLst>
              <a:ext uri="{FF2B5EF4-FFF2-40B4-BE49-F238E27FC236}">
                <a16:creationId xmlns:a16="http://schemas.microsoft.com/office/drawing/2014/main" id="{183D78C0-1511-4A47-A16F-AE6F8762FFE4}"/>
              </a:ext>
            </a:extLst>
          </p:cNvPr>
          <p:cNvGrpSpPr/>
          <p:nvPr/>
        </p:nvGrpSpPr>
        <p:grpSpPr>
          <a:xfrm>
            <a:off x="462265" y="5509558"/>
            <a:ext cx="1436794" cy="381800"/>
            <a:chOff x="2834578" y="155144"/>
            <a:chExt cx="2227380" cy="693380"/>
          </a:xfrm>
        </p:grpSpPr>
        <p:sp>
          <p:nvSpPr>
            <p:cNvPr id="21" name="מלבן: פינות מעוגלות 20">
              <a:extLst>
                <a:ext uri="{FF2B5EF4-FFF2-40B4-BE49-F238E27FC236}">
                  <a16:creationId xmlns:a16="http://schemas.microsoft.com/office/drawing/2014/main" id="{47A3DDE6-0896-4729-9DDB-30A18873D019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מלבן: פינות מעוגלות 6">
              <a:extLst>
                <a:ext uri="{FF2B5EF4-FFF2-40B4-BE49-F238E27FC236}">
                  <a16:creationId xmlns:a16="http://schemas.microsoft.com/office/drawing/2014/main" id="{FF115236-6E8A-4AC1-A279-698A3A4E0979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/>
                <a:t>Redeem script</a:t>
              </a:r>
              <a:endParaRPr lang="he-IL" sz="1400" dirty="0"/>
            </a:p>
          </p:txBody>
        </p:sp>
      </p:grpSp>
      <p:grpSp>
        <p:nvGrpSpPr>
          <p:cNvPr id="23" name="קבוצה 22">
            <a:extLst>
              <a:ext uri="{FF2B5EF4-FFF2-40B4-BE49-F238E27FC236}">
                <a16:creationId xmlns:a16="http://schemas.microsoft.com/office/drawing/2014/main" id="{ED077922-AD1E-4A5E-9072-32771611E42B}"/>
              </a:ext>
            </a:extLst>
          </p:cNvPr>
          <p:cNvGrpSpPr/>
          <p:nvPr/>
        </p:nvGrpSpPr>
        <p:grpSpPr>
          <a:xfrm>
            <a:off x="2900565" y="3957443"/>
            <a:ext cx="2054204" cy="581540"/>
            <a:chOff x="2834578" y="155144"/>
            <a:chExt cx="2227380" cy="693380"/>
          </a:xfrm>
        </p:grpSpPr>
        <p:sp>
          <p:nvSpPr>
            <p:cNvPr id="24" name="מלבן: פינות מעוגלות 23">
              <a:extLst>
                <a:ext uri="{FF2B5EF4-FFF2-40B4-BE49-F238E27FC236}">
                  <a16:creationId xmlns:a16="http://schemas.microsoft.com/office/drawing/2014/main" id="{FA9998BC-BB6D-4432-B900-B0BE3889FB0E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מלבן: פינות מעוגלות 6">
              <a:extLst>
                <a:ext uri="{FF2B5EF4-FFF2-40B4-BE49-F238E27FC236}">
                  <a16:creationId xmlns:a16="http://schemas.microsoft.com/office/drawing/2014/main" id="{4AF1EA45-4376-4CD2-A1C9-6233866803BD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 err="1"/>
                <a:t>CreateRawTransaction</a:t>
              </a:r>
              <a:endParaRPr lang="he-IL" sz="1400" dirty="0"/>
            </a:p>
          </p:txBody>
        </p:sp>
      </p:grpSp>
      <p:grpSp>
        <p:nvGrpSpPr>
          <p:cNvPr id="26" name="קבוצה 25">
            <a:extLst>
              <a:ext uri="{FF2B5EF4-FFF2-40B4-BE49-F238E27FC236}">
                <a16:creationId xmlns:a16="http://schemas.microsoft.com/office/drawing/2014/main" id="{8582DCE1-E3AB-49B2-9C30-0A297500144F}"/>
              </a:ext>
            </a:extLst>
          </p:cNvPr>
          <p:cNvGrpSpPr/>
          <p:nvPr/>
        </p:nvGrpSpPr>
        <p:grpSpPr>
          <a:xfrm>
            <a:off x="5060525" y="4002989"/>
            <a:ext cx="645446" cy="505471"/>
            <a:chOff x="2474020" y="358535"/>
            <a:chExt cx="244994" cy="286597"/>
          </a:xfrm>
        </p:grpSpPr>
        <p:sp>
          <p:nvSpPr>
            <p:cNvPr id="27" name="חץ: ימינה 26">
              <a:extLst>
                <a:ext uri="{FF2B5EF4-FFF2-40B4-BE49-F238E27FC236}">
                  <a16:creationId xmlns:a16="http://schemas.microsoft.com/office/drawing/2014/main" id="{E1F4271F-81C2-4592-AA6C-CCC77E6306E0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חץ: ימינה 4">
              <a:extLst>
                <a:ext uri="{FF2B5EF4-FFF2-40B4-BE49-F238E27FC236}">
                  <a16:creationId xmlns:a16="http://schemas.microsoft.com/office/drawing/2014/main" id="{3EE15BAF-D0CB-41E2-B211-163F5E1A882F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29" name="קבוצה 28">
            <a:extLst>
              <a:ext uri="{FF2B5EF4-FFF2-40B4-BE49-F238E27FC236}">
                <a16:creationId xmlns:a16="http://schemas.microsoft.com/office/drawing/2014/main" id="{DBCC940A-92B2-47C5-AD74-39F65CF29D10}"/>
              </a:ext>
            </a:extLst>
          </p:cNvPr>
          <p:cNvGrpSpPr/>
          <p:nvPr/>
        </p:nvGrpSpPr>
        <p:grpSpPr>
          <a:xfrm>
            <a:off x="5812296" y="3959126"/>
            <a:ext cx="2095251" cy="581540"/>
            <a:chOff x="2834578" y="155144"/>
            <a:chExt cx="2227380" cy="693380"/>
          </a:xfrm>
        </p:grpSpPr>
        <p:sp>
          <p:nvSpPr>
            <p:cNvPr id="30" name="מלבן: פינות מעוגלות 29">
              <a:extLst>
                <a:ext uri="{FF2B5EF4-FFF2-40B4-BE49-F238E27FC236}">
                  <a16:creationId xmlns:a16="http://schemas.microsoft.com/office/drawing/2014/main" id="{90E5F429-5877-4F39-921D-12E86F821C8D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מלבן: פינות מעוגלות 6">
              <a:extLst>
                <a:ext uri="{FF2B5EF4-FFF2-40B4-BE49-F238E27FC236}">
                  <a16:creationId xmlns:a16="http://schemas.microsoft.com/office/drawing/2014/main" id="{258302FC-39EE-4DC4-8487-5467EF75FB22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 err="1"/>
                <a:t>DecodeRawTransaction</a:t>
              </a:r>
              <a:endParaRPr lang="he-IL" sz="1400" dirty="0"/>
            </a:p>
          </p:txBody>
        </p:sp>
      </p:grpSp>
      <p:grpSp>
        <p:nvGrpSpPr>
          <p:cNvPr id="32" name="קבוצה 31">
            <a:extLst>
              <a:ext uri="{FF2B5EF4-FFF2-40B4-BE49-F238E27FC236}">
                <a16:creationId xmlns:a16="http://schemas.microsoft.com/office/drawing/2014/main" id="{A32144F8-EC00-4494-A117-820D8A45C747}"/>
              </a:ext>
            </a:extLst>
          </p:cNvPr>
          <p:cNvGrpSpPr/>
          <p:nvPr/>
        </p:nvGrpSpPr>
        <p:grpSpPr>
          <a:xfrm>
            <a:off x="3688025" y="4907972"/>
            <a:ext cx="645446" cy="505471"/>
            <a:chOff x="2474020" y="358535"/>
            <a:chExt cx="244994" cy="286597"/>
          </a:xfrm>
        </p:grpSpPr>
        <p:sp>
          <p:nvSpPr>
            <p:cNvPr id="33" name="חץ: ימינה 32">
              <a:extLst>
                <a:ext uri="{FF2B5EF4-FFF2-40B4-BE49-F238E27FC236}">
                  <a16:creationId xmlns:a16="http://schemas.microsoft.com/office/drawing/2014/main" id="{C7343A27-557F-4603-9733-098B39B946EF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חץ: ימינה 4">
              <a:extLst>
                <a:ext uri="{FF2B5EF4-FFF2-40B4-BE49-F238E27FC236}">
                  <a16:creationId xmlns:a16="http://schemas.microsoft.com/office/drawing/2014/main" id="{F188E19E-7E32-455E-9383-96D74BB25A62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35" name="קבוצה 34">
            <a:extLst>
              <a:ext uri="{FF2B5EF4-FFF2-40B4-BE49-F238E27FC236}">
                <a16:creationId xmlns:a16="http://schemas.microsoft.com/office/drawing/2014/main" id="{C57F4A4F-13EA-4898-AEA0-6BBD0B9C52A1}"/>
              </a:ext>
            </a:extLst>
          </p:cNvPr>
          <p:cNvGrpSpPr/>
          <p:nvPr/>
        </p:nvGrpSpPr>
        <p:grpSpPr>
          <a:xfrm>
            <a:off x="4379941" y="4861964"/>
            <a:ext cx="1983612" cy="581540"/>
            <a:chOff x="2834578" y="155144"/>
            <a:chExt cx="2227380" cy="693380"/>
          </a:xfrm>
        </p:grpSpPr>
        <p:sp>
          <p:nvSpPr>
            <p:cNvPr id="36" name="מלבן: פינות מעוגלות 35">
              <a:extLst>
                <a:ext uri="{FF2B5EF4-FFF2-40B4-BE49-F238E27FC236}">
                  <a16:creationId xmlns:a16="http://schemas.microsoft.com/office/drawing/2014/main" id="{2DA7E83A-A435-413D-BA5A-2B030E16FABA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מלבן: פינות מעוגלות 6">
              <a:extLst>
                <a:ext uri="{FF2B5EF4-FFF2-40B4-BE49-F238E27FC236}">
                  <a16:creationId xmlns:a16="http://schemas.microsoft.com/office/drawing/2014/main" id="{4C15C3BE-6345-4EEC-BE90-E30FA92891A4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 err="1"/>
                <a:t>SignRawTransaction</a:t>
              </a:r>
              <a:endParaRPr lang="he-IL" sz="1400" dirty="0"/>
            </a:p>
          </p:txBody>
        </p:sp>
      </p:grpSp>
      <p:grpSp>
        <p:nvGrpSpPr>
          <p:cNvPr id="38" name="קבוצה 37">
            <a:extLst>
              <a:ext uri="{FF2B5EF4-FFF2-40B4-BE49-F238E27FC236}">
                <a16:creationId xmlns:a16="http://schemas.microsoft.com/office/drawing/2014/main" id="{298EF815-97AD-4A4C-8617-88244ECCF8D6}"/>
              </a:ext>
            </a:extLst>
          </p:cNvPr>
          <p:cNvGrpSpPr/>
          <p:nvPr/>
        </p:nvGrpSpPr>
        <p:grpSpPr>
          <a:xfrm>
            <a:off x="466198" y="6032128"/>
            <a:ext cx="1436794" cy="381800"/>
            <a:chOff x="2834578" y="155144"/>
            <a:chExt cx="2227380" cy="693380"/>
          </a:xfrm>
        </p:grpSpPr>
        <p:sp>
          <p:nvSpPr>
            <p:cNvPr id="39" name="מלבן: פינות מעוגלות 38">
              <a:extLst>
                <a:ext uri="{FF2B5EF4-FFF2-40B4-BE49-F238E27FC236}">
                  <a16:creationId xmlns:a16="http://schemas.microsoft.com/office/drawing/2014/main" id="{C257086D-79EE-4145-A043-8411EA5D02EA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מלבן: פינות מעוגלות 6">
              <a:extLst>
                <a:ext uri="{FF2B5EF4-FFF2-40B4-BE49-F238E27FC236}">
                  <a16:creationId xmlns:a16="http://schemas.microsoft.com/office/drawing/2014/main" id="{1B8230DF-B6DB-487F-8A69-DFE3C0E02682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/>
                <a:t>Amount</a:t>
              </a:r>
              <a:endParaRPr lang="he-IL" sz="1400" dirty="0"/>
            </a:p>
          </p:txBody>
        </p:sp>
      </p:grpSp>
      <p:grpSp>
        <p:nvGrpSpPr>
          <p:cNvPr id="41" name="קבוצה 40">
            <a:extLst>
              <a:ext uri="{FF2B5EF4-FFF2-40B4-BE49-F238E27FC236}">
                <a16:creationId xmlns:a16="http://schemas.microsoft.com/office/drawing/2014/main" id="{20B09ABD-DD8C-405B-A2C6-6BBF2E883D24}"/>
              </a:ext>
            </a:extLst>
          </p:cNvPr>
          <p:cNvGrpSpPr/>
          <p:nvPr/>
        </p:nvGrpSpPr>
        <p:grpSpPr>
          <a:xfrm>
            <a:off x="6451419" y="4890939"/>
            <a:ext cx="645446" cy="505471"/>
            <a:chOff x="2474020" y="358535"/>
            <a:chExt cx="244994" cy="286597"/>
          </a:xfrm>
        </p:grpSpPr>
        <p:sp>
          <p:nvSpPr>
            <p:cNvPr id="42" name="חץ: ימינה 41">
              <a:extLst>
                <a:ext uri="{FF2B5EF4-FFF2-40B4-BE49-F238E27FC236}">
                  <a16:creationId xmlns:a16="http://schemas.microsoft.com/office/drawing/2014/main" id="{16ECECDC-9026-493F-BAB1-8A9432594680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חץ: ימינה 4">
              <a:extLst>
                <a:ext uri="{FF2B5EF4-FFF2-40B4-BE49-F238E27FC236}">
                  <a16:creationId xmlns:a16="http://schemas.microsoft.com/office/drawing/2014/main" id="{8788837F-22BA-49E1-8E23-1936AFF00BF9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  <p:grpSp>
        <p:nvGrpSpPr>
          <p:cNvPr id="44" name="קבוצה 43">
            <a:extLst>
              <a:ext uri="{FF2B5EF4-FFF2-40B4-BE49-F238E27FC236}">
                <a16:creationId xmlns:a16="http://schemas.microsoft.com/office/drawing/2014/main" id="{A4BFE242-0285-44AD-8487-F7337F908BCF}"/>
              </a:ext>
            </a:extLst>
          </p:cNvPr>
          <p:cNvGrpSpPr/>
          <p:nvPr/>
        </p:nvGrpSpPr>
        <p:grpSpPr>
          <a:xfrm>
            <a:off x="7143335" y="4844931"/>
            <a:ext cx="1983612" cy="581540"/>
            <a:chOff x="2834578" y="155144"/>
            <a:chExt cx="2227380" cy="693380"/>
          </a:xfrm>
        </p:grpSpPr>
        <p:sp>
          <p:nvSpPr>
            <p:cNvPr id="45" name="מלבן: פינות מעוגלות 44">
              <a:extLst>
                <a:ext uri="{FF2B5EF4-FFF2-40B4-BE49-F238E27FC236}">
                  <a16:creationId xmlns:a16="http://schemas.microsoft.com/office/drawing/2014/main" id="{268E21C9-E617-4DBE-92C8-159A03790416}"/>
                </a:ext>
              </a:extLst>
            </p:cNvPr>
            <p:cNvSpPr/>
            <p:nvPr/>
          </p:nvSpPr>
          <p:spPr>
            <a:xfrm>
              <a:off x="2834578" y="155144"/>
              <a:ext cx="2227380" cy="6933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מלבן: פינות מעוגלות 6">
              <a:extLst>
                <a:ext uri="{FF2B5EF4-FFF2-40B4-BE49-F238E27FC236}">
                  <a16:creationId xmlns:a16="http://schemas.microsoft.com/office/drawing/2014/main" id="{EE208FAF-85D8-4D35-AC78-B26BE687B830}"/>
                </a:ext>
              </a:extLst>
            </p:cNvPr>
            <p:cNvSpPr txBox="1"/>
            <p:nvPr/>
          </p:nvSpPr>
          <p:spPr>
            <a:xfrm>
              <a:off x="2854886" y="175452"/>
              <a:ext cx="2186764" cy="6527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algn="ctr" defTabSz="9779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 err="1"/>
                <a:t>SendRawTransaction</a:t>
              </a:r>
              <a:endParaRPr lang="he-IL" sz="1400" dirty="0"/>
            </a:p>
          </p:txBody>
        </p:sp>
      </p:grpSp>
      <p:grpSp>
        <p:nvGrpSpPr>
          <p:cNvPr id="47" name="קבוצה 46">
            <a:extLst>
              <a:ext uri="{FF2B5EF4-FFF2-40B4-BE49-F238E27FC236}">
                <a16:creationId xmlns:a16="http://schemas.microsoft.com/office/drawing/2014/main" id="{C67B2A22-D7BA-4AFC-A05A-069DF6567F98}"/>
              </a:ext>
            </a:extLst>
          </p:cNvPr>
          <p:cNvGrpSpPr/>
          <p:nvPr/>
        </p:nvGrpSpPr>
        <p:grpSpPr>
          <a:xfrm>
            <a:off x="8002867" y="3995633"/>
            <a:ext cx="645446" cy="505471"/>
            <a:chOff x="2474020" y="358535"/>
            <a:chExt cx="244994" cy="286597"/>
          </a:xfrm>
        </p:grpSpPr>
        <p:sp>
          <p:nvSpPr>
            <p:cNvPr id="48" name="חץ: ימינה 47">
              <a:extLst>
                <a:ext uri="{FF2B5EF4-FFF2-40B4-BE49-F238E27FC236}">
                  <a16:creationId xmlns:a16="http://schemas.microsoft.com/office/drawing/2014/main" id="{833F8832-4D8D-434C-8AC3-0D047DFF9357}"/>
                </a:ext>
              </a:extLst>
            </p:cNvPr>
            <p:cNvSpPr/>
            <p:nvPr/>
          </p:nvSpPr>
          <p:spPr>
            <a:xfrm>
              <a:off x="2474020" y="358535"/>
              <a:ext cx="244994" cy="28659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9" name="חץ: ימינה 4">
              <a:extLst>
                <a:ext uri="{FF2B5EF4-FFF2-40B4-BE49-F238E27FC236}">
                  <a16:creationId xmlns:a16="http://schemas.microsoft.com/office/drawing/2014/main" id="{F54F699D-7081-462E-89ED-B23E872C165A}"/>
                </a:ext>
              </a:extLst>
            </p:cNvPr>
            <p:cNvSpPr txBox="1"/>
            <p:nvPr/>
          </p:nvSpPr>
          <p:spPr>
            <a:xfrm>
              <a:off x="2474020" y="415854"/>
              <a:ext cx="171496" cy="1719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334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12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31821625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b="1" u="sng" dirty="0"/>
              <a:t>Functions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B7E4A4-1501-4ABD-92DA-45922E5F7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9553"/>
            <a:ext cx="8596668" cy="3880773"/>
          </a:xfrm>
        </p:spPr>
        <p:txBody>
          <a:bodyPr/>
          <a:lstStyle/>
          <a:p>
            <a:r>
              <a:rPr lang="en-US" sz="2000" dirty="0"/>
              <a:t>Private Key Generator: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1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D051428-C378-4B4C-98D7-D267B8DF8CBB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9"/>
          <a:stretch/>
        </p:blipFill>
        <p:spPr bwMode="auto">
          <a:xfrm>
            <a:off x="2651250" y="1746250"/>
            <a:ext cx="5403090" cy="49731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03860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F2E6D-C6B6-B54C-8A23-55306578F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374" y="601640"/>
            <a:ext cx="8596668" cy="1320800"/>
          </a:xfrm>
        </p:spPr>
        <p:txBody>
          <a:bodyPr/>
          <a:lstStyle/>
          <a:p>
            <a:pPr rtl="1"/>
            <a:r>
              <a:rPr lang="en-GB" b="1" u="sng" dirty="0"/>
              <a:t>Blockchain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BF77D-F0CD-D747-A8BA-C0AAEF46F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374" y="1337306"/>
            <a:ext cx="8596668" cy="157722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Each block contains:</a:t>
            </a:r>
          </a:p>
          <a:p>
            <a:pPr marL="0" indent="0">
              <a:buNone/>
            </a:pPr>
            <a:r>
              <a:rPr lang="en-US" sz="2000" dirty="0"/>
              <a:t> 	◆ A cryptographic hash of the previous block.</a:t>
            </a:r>
          </a:p>
          <a:p>
            <a:pPr marL="0" indent="0">
              <a:buNone/>
            </a:pPr>
            <a:r>
              <a:rPr lang="en-US" sz="2000" dirty="0"/>
              <a:t> 	◆ A timestamp.</a:t>
            </a:r>
          </a:p>
          <a:p>
            <a:pPr marL="0" indent="0">
              <a:buNone/>
            </a:pPr>
            <a:r>
              <a:rPr lang="en-US" sz="2000" dirty="0"/>
              <a:t>	◆ Transactions data.</a:t>
            </a:r>
          </a:p>
          <a:p>
            <a:pPr marL="400050" lvl="1" indent="0">
              <a:buNone/>
            </a:pPr>
            <a:endParaRPr lang="en-US" sz="2000" dirty="0"/>
          </a:p>
        </p:txBody>
      </p:sp>
      <p:pic>
        <p:nvPicPr>
          <p:cNvPr id="9" name="תמונה 4">
            <a:extLst>
              <a:ext uri="{FF2B5EF4-FFF2-40B4-BE49-F238E27FC236}">
                <a16:creationId xmlns:a16="http://schemas.microsoft.com/office/drawing/2014/main" id="{D149E645-8342-6149-82C4-39767C9AF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374" y="3360106"/>
            <a:ext cx="9586791" cy="190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0684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en-US" b="1" u="sng" dirty="0"/>
              <a:t>Functions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B7E4A4-1501-4ABD-92DA-45922E5F7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9553"/>
            <a:ext cx="8596668" cy="3880773"/>
          </a:xfrm>
        </p:spPr>
        <p:txBody>
          <a:bodyPr/>
          <a:lstStyle/>
          <a:p>
            <a:r>
              <a:rPr lang="en-US" sz="2000" dirty="0"/>
              <a:t>Transaction Single To: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7B7FF450-AF33-4665-B27C-46325764274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212339"/>
            <a:ext cx="9364896" cy="349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4893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en-US" b="1" u="sng" dirty="0"/>
              <a:t>Functions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B7E4A4-1501-4ABD-92DA-45922E5F7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9553"/>
            <a:ext cx="8596668" cy="3880773"/>
          </a:xfrm>
        </p:spPr>
        <p:txBody>
          <a:bodyPr/>
          <a:lstStyle/>
          <a:p>
            <a:r>
              <a:rPr lang="en-US" sz="2000" dirty="0"/>
              <a:t>Transaction Single To Single: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55492383-BAEC-4DD2-9C64-E9A738FFA95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" b="2222"/>
          <a:stretch/>
        </p:blipFill>
        <p:spPr bwMode="auto">
          <a:xfrm>
            <a:off x="701872" y="2259964"/>
            <a:ext cx="8804723" cy="34702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682916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90D0-8437-5349-8A8D-1BC8806A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en-US" b="1" u="sng" dirty="0"/>
              <a:t>Functions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B7E4A4-1501-4ABD-92DA-45922E5F7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9553"/>
            <a:ext cx="8596668" cy="3880773"/>
          </a:xfrm>
        </p:spPr>
        <p:txBody>
          <a:bodyPr/>
          <a:lstStyle/>
          <a:p>
            <a:r>
              <a:rPr lang="en-US" sz="2000" dirty="0"/>
              <a:t>Transaction Multi To Single: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AFFB8EF-4DAE-4EFE-A086-A97DC298D47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" y="2245621"/>
            <a:ext cx="8065770" cy="357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6698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80519-69A1-E54D-9955-45C93F090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93F57-EEA1-0043-8E63-E473BBE58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Introduction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Goals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The solution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</a:p>
          <a:p>
            <a:r>
              <a:rPr lang="en-US" sz="2000" dirty="0">
                <a:solidFill>
                  <a:schemeClr val="tx1"/>
                </a:solidFill>
              </a:rPr>
              <a:t>Conclusion</a:t>
            </a:r>
            <a:endParaRPr lang="he-IL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141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32EA5-7B92-2044-89A3-A2B331603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7D1A5-E53B-2442-A219-AB05F82AC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4" y="1513841"/>
            <a:ext cx="8596668" cy="4587102"/>
          </a:xfrm>
        </p:spPr>
        <p:txBody>
          <a:bodyPr>
            <a:normAutofit/>
          </a:bodyPr>
          <a:lstStyle/>
          <a:p>
            <a:r>
              <a:rPr lang="en-US" sz="2000" dirty="0"/>
              <a:t>The use of RPC to communicate with Bitcoin core eased the work with the core’s functions.</a:t>
            </a:r>
          </a:p>
          <a:p>
            <a:r>
              <a:rPr lang="en-US" sz="2000" dirty="0"/>
              <a:t>Reg-test mode helped us to understand the flow of transactions.</a:t>
            </a:r>
          </a:p>
          <a:p>
            <a:r>
              <a:rPr lang="en-US" sz="2000" dirty="0"/>
              <a:t>Using our simulated environment we tried several schemes until a specific one worked.</a:t>
            </a:r>
          </a:p>
          <a:p>
            <a:r>
              <a:rPr lang="en-US" sz="2000" dirty="0"/>
              <a:t>Reading the theoretic materials regarding blockchain and Bitcoin assisted us in the implementation part. 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300472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32EA5-7B92-2044-89A3-A2B331603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692" y="621400"/>
            <a:ext cx="8596668" cy="1320800"/>
          </a:xfrm>
        </p:spPr>
        <p:txBody>
          <a:bodyPr/>
          <a:lstStyle/>
          <a:p>
            <a:r>
              <a:rPr lang="en-US" b="1" u="sng" dirty="0"/>
              <a:t>Poster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1B90E928-875F-4594-9D00-361597D8E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1883" y="0"/>
            <a:ext cx="4728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878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32EA5-7B92-2044-89A3-A2B331603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Questions?</a:t>
            </a:r>
          </a:p>
        </p:txBody>
      </p:sp>
      <p:pic>
        <p:nvPicPr>
          <p:cNvPr id="7170" name="Picture 2" descr="Image result for smile bitcoin">
            <a:extLst>
              <a:ext uri="{FF2B5EF4-FFF2-40B4-BE49-F238E27FC236}">
                <a16:creationId xmlns:a16="http://schemas.microsoft.com/office/drawing/2014/main" id="{D67BBDD4-42FB-4BE8-93BE-381419BC8A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159"/>
          <a:stretch/>
        </p:blipFill>
        <p:spPr bwMode="auto">
          <a:xfrm>
            <a:off x="3520440" y="2029779"/>
            <a:ext cx="3543300" cy="3395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4286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F2E6D-C6B6-B54C-8A23-55306578F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79374"/>
            <a:ext cx="8596668" cy="1320800"/>
          </a:xfrm>
        </p:spPr>
        <p:txBody>
          <a:bodyPr/>
          <a:lstStyle/>
          <a:p>
            <a:pPr rtl="1"/>
            <a:r>
              <a:rPr lang="en-GB" b="1" u="sng" dirty="0"/>
              <a:t>Bitcoin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BF77D-F0CD-D747-A8BA-C0AAEF46F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28928"/>
            <a:ext cx="8596668" cy="1577222"/>
          </a:xfrm>
        </p:spPr>
        <p:txBody>
          <a:bodyPr>
            <a:noAutofit/>
          </a:bodyPr>
          <a:lstStyle/>
          <a:p>
            <a:r>
              <a:rPr lang="en-US" sz="2000" dirty="0"/>
              <a:t>A software-based online payment system.</a:t>
            </a:r>
          </a:p>
          <a:p>
            <a:r>
              <a:rPr lang="en-US" sz="2000" dirty="0"/>
              <a:t>A form of digital currency created and held electronically.</a:t>
            </a:r>
          </a:p>
          <a:p>
            <a:r>
              <a:rPr lang="en-US" sz="2000" dirty="0"/>
              <a:t>Payments are recorded in a public ledger.</a:t>
            </a:r>
          </a:p>
          <a:p>
            <a:pPr marL="0" indent="0">
              <a:buNone/>
            </a:pPr>
            <a:endParaRPr lang="en-US" sz="700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01836588-224A-4634-8F5F-0908FA0E1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722" y="2649728"/>
            <a:ext cx="2186861" cy="383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035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3593F-E2E3-DE43-89C8-15EB4ADFB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3849"/>
            <a:ext cx="8596668" cy="1320800"/>
          </a:xfrm>
        </p:spPr>
        <p:txBody>
          <a:bodyPr/>
          <a:lstStyle/>
          <a:p>
            <a:r>
              <a:rPr lang="en-US" b="1" u="sng" dirty="0"/>
              <a:t>Transaction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736E2-19D7-D842-9BA8-8A733DEB5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50590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/>
              <a:t>A transaction consists:</a:t>
            </a:r>
          </a:p>
          <a:p>
            <a:pPr marL="0" indent="0">
              <a:buNone/>
            </a:pPr>
            <a:r>
              <a:rPr lang="en-US" sz="2000" dirty="0"/>
              <a:t>	◆ A transaction id.</a:t>
            </a:r>
          </a:p>
          <a:p>
            <a:pPr marL="457200" lvl="1" indent="0">
              <a:buNone/>
            </a:pPr>
            <a:r>
              <a:rPr lang="en-US" sz="2000" dirty="0"/>
              <a:t>◆ One or more inputs and outputs.</a:t>
            </a:r>
          </a:p>
          <a:p>
            <a:r>
              <a:rPr lang="en-US" sz="2000" dirty="0"/>
              <a:t>Each transaction has a unique id, therefore can be used </a:t>
            </a:r>
            <a:r>
              <a:rPr lang="en-US" sz="2000" u="sng" dirty="0"/>
              <a:t>only once</a:t>
            </a:r>
            <a:r>
              <a:rPr lang="en-US" sz="2000" dirty="0"/>
              <a:t>.</a:t>
            </a:r>
          </a:p>
          <a:p>
            <a:endParaRPr lang="en-US" sz="2000" dirty="0"/>
          </a:p>
        </p:txBody>
      </p:sp>
      <p:pic>
        <p:nvPicPr>
          <p:cNvPr id="5" name="Picture 2" descr="Image result for bitcoin transaction">
            <a:extLst>
              <a:ext uri="{FF2B5EF4-FFF2-40B4-BE49-F238E27FC236}">
                <a16:creationId xmlns:a16="http://schemas.microsoft.com/office/drawing/2014/main" id="{2AA47F5D-AF9E-47AF-BBF5-C0450CEF7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7607" y="3192430"/>
            <a:ext cx="6849359" cy="3470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4245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089F8-C8F2-A74D-9E02-B92BECC1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574" y="609600"/>
            <a:ext cx="8596668" cy="1320800"/>
          </a:xfrm>
        </p:spPr>
        <p:txBody>
          <a:bodyPr/>
          <a:lstStyle/>
          <a:p>
            <a:r>
              <a:rPr lang="en-US" b="1" u="sng" dirty="0"/>
              <a:t>The Main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EAE505-7132-8F4E-B12A-E1A5A1918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9948" y="2170690"/>
            <a:ext cx="3162339" cy="284462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7311C04-EB6A-F142-BB3F-385A8E380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574" y="1483706"/>
            <a:ext cx="8017086" cy="6322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Waiting more than ten minutes just to get a coffee is not practical.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D7E41CB-BF34-41D0-A883-28D090910D93}"/>
              </a:ext>
            </a:extLst>
          </p:cNvPr>
          <p:cNvSpPr txBox="1">
            <a:spLocks/>
          </p:cNvSpPr>
          <p:nvPr/>
        </p:nvSpPr>
        <p:spPr>
          <a:xfrm>
            <a:off x="639234" y="5255606"/>
            <a:ext cx="8017086" cy="632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Why do we need to wait ?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82401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587FF-A93D-A143-9814-C7B39C1EE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094" y="616628"/>
            <a:ext cx="8596668" cy="1320800"/>
          </a:xfrm>
        </p:spPr>
        <p:txBody>
          <a:bodyPr/>
          <a:lstStyle/>
          <a:p>
            <a:r>
              <a:rPr lang="en-US" b="1" u="sng" dirty="0"/>
              <a:t>Delayed </a:t>
            </a:r>
            <a:r>
              <a:rPr lang="he-IL" b="1" u="sng" dirty="0" err="1"/>
              <a:t>C</a:t>
            </a:r>
            <a:r>
              <a:rPr lang="en-US" b="1" u="sng" dirty="0" err="1"/>
              <a:t>onfirmation</a:t>
            </a:r>
            <a:r>
              <a:rPr lang="en-US" b="1" u="sng" dirty="0"/>
              <a:t> </a:t>
            </a:r>
            <a:r>
              <a:rPr lang="he-IL" b="1" u="sng" dirty="0" err="1"/>
              <a:t>T</a:t>
            </a:r>
            <a:r>
              <a:rPr lang="en-US" b="1" u="sng" dirty="0" err="1"/>
              <a:t>ime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2283F-F3AA-AF41-81BC-8CB1838A2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4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/>
              <a:t>Our transaction gets into a new block.</a:t>
            </a:r>
          </a:p>
          <a:p>
            <a:r>
              <a:rPr lang="en-US" sz="2000" dirty="0"/>
              <a:t>The block needs to wait before getting in to the blockchain.</a:t>
            </a:r>
          </a:p>
          <a:p>
            <a:pPr marL="0" indent="0">
              <a:buNone/>
            </a:pPr>
            <a:r>
              <a:rPr lang="en-US" sz="2000" dirty="0"/>
              <a:t>	 ◆ The process is called mining.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D01F1D-D60A-B44E-8860-CCACB2FBB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698" y="3129453"/>
            <a:ext cx="6811202" cy="260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893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587FF-A93D-A143-9814-C7B39C1EE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094" y="616628"/>
            <a:ext cx="8596668" cy="1320800"/>
          </a:xfrm>
        </p:spPr>
        <p:txBody>
          <a:bodyPr/>
          <a:lstStyle/>
          <a:p>
            <a:r>
              <a:rPr lang="en-US" b="1" u="sng" dirty="0"/>
              <a:t>Mining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2283F-F3AA-AF41-81BC-8CB1838A2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4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/>
              <a:t>The process of solving a mathematic problem.</a:t>
            </a:r>
          </a:p>
          <a:p>
            <a:pPr marL="0" indent="0">
              <a:buNone/>
            </a:pPr>
            <a:r>
              <a:rPr lang="en-US" sz="2000" dirty="0"/>
              <a:t>	 ◆ Solving is done by miners.</a:t>
            </a:r>
          </a:p>
          <a:p>
            <a:pPr marL="0" indent="0">
              <a:buNone/>
            </a:pPr>
            <a:r>
              <a:rPr lang="en-US" sz="2000" dirty="0"/>
              <a:t>	 ◆ The miners will get fees for their work.</a:t>
            </a:r>
          </a:p>
          <a:p>
            <a:r>
              <a:rPr lang="en-US" sz="2000" dirty="0"/>
              <a:t>A new block is added to the blockchain after a puzzle was solved.</a:t>
            </a:r>
          </a:p>
          <a:p>
            <a:pPr marL="0" indent="0">
              <a:buNone/>
            </a:pPr>
            <a:r>
              <a:rPr lang="en-US" sz="2000" dirty="0"/>
              <a:t>	 ◆ Ten minutes is the average time for a block.</a:t>
            </a:r>
          </a:p>
          <a:p>
            <a:endParaRPr lang="en-US" sz="2000" dirty="0"/>
          </a:p>
        </p:txBody>
      </p:sp>
      <p:pic>
        <p:nvPicPr>
          <p:cNvPr id="5" name="תמונה 4" descr="תמונה שמכילה שעון&#10;&#10;התיאור נוצר באופן אוטומטי">
            <a:extLst>
              <a:ext uri="{FF2B5EF4-FFF2-40B4-BE49-F238E27FC236}">
                <a16:creationId xmlns:a16="http://schemas.microsoft.com/office/drawing/2014/main" id="{0B276AC0-E7CF-4317-B40E-978FAC4C79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992"/>
          <a:stretch/>
        </p:blipFill>
        <p:spPr>
          <a:xfrm>
            <a:off x="3981232" y="3688080"/>
            <a:ext cx="3021548" cy="296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7407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C7F3917C76D04C9E870989BBD603A4" ma:contentTypeVersion="13" ma:contentTypeDescription="Create a new document." ma:contentTypeScope="" ma:versionID="75c12a262ddbaeda95e8f771ba05f1eb">
  <xsd:schema xmlns:xsd="http://www.w3.org/2001/XMLSchema" xmlns:xs="http://www.w3.org/2001/XMLSchema" xmlns:p="http://schemas.microsoft.com/office/2006/metadata/properties" xmlns:ns1="http://schemas.microsoft.com/sharepoint/v3" xmlns:ns3="5a94b488-186f-4f53-848d-0b86775989e3" xmlns:ns4="c446a352-4556-4f8a-966b-caa335d26de7" targetNamespace="http://schemas.microsoft.com/office/2006/metadata/properties" ma:root="true" ma:fieldsID="8ddd2497133971581f5e9c145b9b4db8" ns1:_="" ns3:_="" ns4:_="">
    <xsd:import namespace="http://schemas.microsoft.com/sharepoint/v3"/>
    <xsd:import namespace="5a94b488-186f-4f53-848d-0b86775989e3"/>
    <xsd:import namespace="c446a352-4556-4f8a-966b-caa335d26de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1:_ip_UnifiedCompliancePolicyProperties" minOccurs="0"/>
                <xsd:element ref="ns1:_ip_UnifiedCompliancePolicyUIAction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7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8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94b488-186f-4f53-848d-0b86775989e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46a352-4556-4f8a-966b-caa335d26d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7E8160C-6AA5-4EED-B916-DD8DF9EE8DB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a94b488-186f-4f53-848d-0b86775989e3"/>
    <ds:schemaRef ds:uri="c446a352-4556-4f8a-966b-caa335d26de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334A1D8-62FF-41F3-845C-6A5020DB38E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71E1D90-15F6-495B-A036-3C0E36B12E6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{058559B9-CBA1-0A49-9FA1-591D414BEF13}tf10001060</Template>
  <TotalTime>1595</TotalTime>
  <Words>1556</Words>
  <Application>Microsoft Office PowerPoint</Application>
  <PresentationFormat>מסך רחב</PresentationFormat>
  <Paragraphs>310</Paragraphs>
  <Slides>46</Slides>
  <Notes>17</Notes>
  <HiddenSlides>5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46</vt:i4>
      </vt:variant>
    </vt:vector>
  </HeadingPairs>
  <TitlesOfParts>
    <vt:vector size="52" baseType="lpstr">
      <vt:lpstr>Arial</vt:lpstr>
      <vt:lpstr>Calibri</vt:lpstr>
      <vt:lpstr>Trebuchet MS</vt:lpstr>
      <vt:lpstr>Wingdings</vt:lpstr>
      <vt:lpstr>Wingdings 3</vt:lpstr>
      <vt:lpstr>Facet</vt:lpstr>
      <vt:lpstr>Bitcoin Zero-Confirmation Transactions</vt:lpstr>
      <vt:lpstr>Outline</vt:lpstr>
      <vt:lpstr>Blockchain</vt:lpstr>
      <vt:lpstr>Blockchain</vt:lpstr>
      <vt:lpstr>Bitcoin</vt:lpstr>
      <vt:lpstr>Transaction</vt:lpstr>
      <vt:lpstr>The Main Problem</vt:lpstr>
      <vt:lpstr>Delayed Confirmation Time</vt:lpstr>
      <vt:lpstr>Mining</vt:lpstr>
      <vt:lpstr>Another Problem</vt:lpstr>
      <vt:lpstr>Double Spending </vt:lpstr>
      <vt:lpstr>Outline</vt:lpstr>
      <vt:lpstr>Goals</vt:lpstr>
      <vt:lpstr>Outline</vt:lpstr>
      <vt:lpstr>The Solution</vt:lpstr>
      <vt:lpstr>Mechanism Explanation</vt:lpstr>
      <vt:lpstr>Creating A Participant</vt:lpstr>
      <vt:lpstr>Address</vt:lpstr>
      <vt:lpstr>Private Key </vt:lpstr>
      <vt:lpstr>Public Key</vt:lpstr>
      <vt:lpstr>Mechanism Explanation</vt:lpstr>
      <vt:lpstr>Multisig </vt:lpstr>
      <vt:lpstr>Mechanism Explanation</vt:lpstr>
      <vt:lpstr>Pay To Public Key Hash (P2PKH)</vt:lpstr>
      <vt:lpstr>Pay To Script Hash (P2SH)</vt:lpstr>
      <vt:lpstr>Script Run</vt:lpstr>
      <vt:lpstr>Mechanism Explanation</vt:lpstr>
      <vt:lpstr>First Scenario – Good Case</vt:lpstr>
      <vt:lpstr>First Scenario – Good Case</vt:lpstr>
      <vt:lpstr>Second Scenario – Bad Case</vt:lpstr>
      <vt:lpstr>Second Scenario – Bad Case</vt:lpstr>
      <vt:lpstr>Outline</vt:lpstr>
      <vt:lpstr>Implementation </vt:lpstr>
      <vt:lpstr>Key Functions</vt:lpstr>
      <vt:lpstr>Key Functions</vt:lpstr>
      <vt:lpstr>Key Functions</vt:lpstr>
      <vt:lpstr>Key Functions</vt:lpstr>
      <vt:lpstr>Key Functions</vt:lpstr>
      <vt:lpstr>Functions</vt:lpstr>
      <vt:lpstr>Functions</vt:lpstr>
      <vt:lpstr>Functions</vt:lpstr>
      <vt:lpstr>Functions</vt:lpstr>
      <vt:lpstr>Outline</vt:lpstr>
      <vt:lpstr>Conclusion</vt:lpstr>
      <vt:lpstr>Poster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Bitcoin zero-confirmation transactions</dc:title>
  <dc:creator>Barak Gahtan</dc:creator>
  <cp:lastModifiedBy>Lior David</cp:lastModifiedBy>
  <cp:revision>171</cp:revision>
  <dcterms:created xsi:type="dcterms:W3CDTF">2019-05-10T12:01:10Z</dcterms:created>
  <dcterms:modified xsi:type="dcterms:W3CDTF">2020-01-14T09:44:11Z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0x010100A3C7F3917C76D04C9E870989BBD603A4</vt:lpwstr>
  </property>
</Properties>
</file>

<file path=docProps/thumbnail.jpeg>
</file>